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embeddedFontLst>
    <p:embeddedFont>
      <p:font typeface="Consolas" panose="020B0609020204030204" pitchFamily="49" charset="0"/>
      <p:regular r:id="rId47"/>
      <p:bold r:id="rId48"/>
      <p:italic r:id="rId49"/>
      <p:boldItalic r:id="rId50"/>
    </p:embeddedFont>
    <p:embeddedFont>
      <p:font typeface="Montserrat" panose="00000500000000000000" pitchFamily="2" charset="-52"/>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Medium" panose="02000000000000000000" pitchFamily="2" charset="0"/>
      <p:regular r:id="rId59"/>
      <p:bold r:id="rId60"/>
      <p:italic r:id="rId61"/>
      <p:boldItalic r:id="rId62"/>
    </p:embeddedFont>
    <p:embeddedFont>
      <p:font typeface="Roboto Mono" panose="00000009000000000000" pitchFamily="49"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iXfvMqUOKVzDb2yFvXomeZz5fJ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08" y="27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veloper.android.com/reference/kotlin/androidx/compose/runtime/package-summary#rememberCoroutineScope(kotlin.Function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aterial.io/components/text-fields" TargetMode="External"/><Relationship Id="rId7" Type="http://schemas.openxmlformats.org/officeDocument/2006/relationships/hyperlink" Target="https://cs.android.com/androidx/platform/frameworks/support/+/androidx-main:compose/material/material/src/commonMain/kotlin/androidx/compose/material/TextField.kt;l=149"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eveloper.android.com/reference/kotlin/androidx/compose/foundation/text/package-summary#BasicTextField(androidx.compose.ui.text.input.TextFieldValue,kotlin.Function1,androidx.compose.ui.Modifier,kotlin.Boolean,kotlin.Boolean,androidx.compose.ui.text.TextStyle,androidx.compose.foundation.text.KeyboardOptions,androidx.compose.foundation.text.KeyboardActions,kotlin.Boolean,kotlin.Int,kotlin.Int,androidx.compose.ui.text.input.VisualTransformation,kotlin.Function1,androidx.compose.foundation.interaction.MutableInteractionSource,androidx.compose.ui.graphics.Brush,kotlin.Function1)" TargetMode="External"/><Relationship Id="rId5" Type="http://schemas.openxmlformats.org/officeDocument/2006/relationships/hyperlink" Target="https://material.io/components/text-fields#outlined-text-field" TargetMode="External"/><Relationship Id="rId4" Type="http://schemas.openxmlformats.org/officeDocument/2006/relationships/hyperlink" Target="https://material.io/components/text-fields#filled-text-fiel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eveloper.android.com/develop/ui/compose/text/style-text#brush"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eveloper.android.com/develop/ui/compose/text/style-text#brush"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eveloper.android.com/develop/ui/compose/animation/composables-modifiers?hl=ru#crossfade" TargetMode="External"/><Relationship Id="rId13" Type="http://schemas.openxmlformats.org/officeDocument/2006/relationships/hyperlink" Target="https://developer.android.com/develop/ui/compose/lists?hl=ru#item-animations" TargetMode="External"/><Relationship Id="rId18" Type="http://schemas.openxmlformats.org/officeDocument/2006/relationships/hyperlink" Target="https://developer.android.com/reference/kotlin/androidx/compose/animation/core/package-summary?hl=ru#animate(kotlin.Float,kotlin.Float,kotlin.Float,androidx.compose.animation.core.AnimationSpec,kotlin.Function2)" TargetMode="External"/><Relationship Id="rId3" Type="http://schemas.openxmlformats.org/officeDocument/2006/relationships/hyperlink" Target="https://developer.android.com/develop/ui/compose/animation/avd?hl=ru" TargetMode="External"/><Relationship Id="rId7" Type="http://schemas.openxmlformats.org/officeDocument/2006/relationships/hyperlink" Target="https://developer.android.com/develop/ui/compose/animation/composables-modifiers?hl=ru#animatedcontent" TargetMode="External"/><Relationship Id="rId12" Type="http://schemas.openxmlformats.org/officeDocument/2006/relationships/hyperlink" Target="https://developer.android.com/develop/ui/compose/animation/composables-modifiers?hl=ru#animatedContentSize" TargetMode="External"/><Relationship Id="rId17" Type="http://schemas.openxmlformats.org/officeDocument/2006/relationships/hyperlink" Target="https://developer.android.com/reference/kotlin/androidx/compose/animation/core/AnimationState?hl=ru" TargetMode="External"/><Relationship Id="rId2" Type="http://schemas.openxmlformats.org/officeDocument/2006/relationships/slide" Target="../slides/slide5.xml"/><Relationship Id="rId16" Type="http://schemas.openxmlformats.org/officeDocument/2006/relationships/hyperlink" Target="https://developer.android.com/develop/ui/compose/animation/value-based?hl=ru#animatable" TargetMode="External"/><Relationship Id="rId1" Type="http://schemas.openxmlformats.org/officeDocument/2006/relationships/notesMaster" Target="../notesMasters/notesMaster1.xml"/><Relationship Id="rId6" Type="http://schemas.openxmlformats.org/officeDocument/2006/relationships/hyperlink" Target="https://developer.android.com/reference/kotlin/androidx/navigation/compose/package-summary?hl=ru#(androidx.navigation.NavGraphBuilder).composable(kotlin.String,kotlin.collections.List,kotlin.collections.List,kotlin.Function1,kotlin.Function1,kotlin.Function1,kotlin.Function1,kotlin.Function2)" TargetMode="External"/><Relationship Id="rId11" Type="http://schemas.openxmlformats.org/officeDocument/2006/relationships/hyperlink" Target="https://developer.android.com/develop/ui/compose/animation/value-based?hl=ru#animate-as-state" TargetMode="External"/><Relationship Id="rId5" Type="http://schemas.openxmlformats.org/officeDocument/2006/relationships/hyperlink" Target="https://developer.android.com/develop/ui/compose/animation/value-based?hl=ru#rememberinfinitetransition" TargetMode="External"/><Relationship Id="rId15" Type="http://schemas.openxmlformats.org/officeDocument/2006/relationships/hyperlink" Target="https://developer.android.com/develop/ui/compose/animation/value-based?hl=ru#updatetransition" TargetMode="External"/><Relationship Id="rId10" Type="http://schemas.openxmlformats.org/officeDocument/2006/relationships/hyperlink" Target="https://developer.android.com/develop/ui/compose/animation/composables-modifiers?hl=ru#animatedvisibility" TargetMode="External"/><Relationship Id="rId19" Type="http://schemas.openxmlformats.org/officeDocument/2006/relationships/hyperlink" Target="https://goo.gle/compose-feedback" TargetMode="External"/><Relationship Id="rId4" Type="http://schemas.openxmlformats.org/officeDocument/2006/relationships/hyperlink" Target="https://airbnb.io/lottie/" TargetMode="External"/><Relationship Id="rId9" Type="http://schemas.openxmlformats.org/officeDocument/2006/relationships/hyperlink" Target="https://developer.android.com/develop/ui/compose/layouts/pager?hl=ru" TargetMode="External"/><Relationship Id="rId14" Type="http://schemas.openxmlformats.org/officeDocument/2006/relationships/hyperlink" Target="https://developer.android.com/reference/kotlin/androidx/compose/ui/text/style/TextMotion?hl=ru#Animate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1611165f1f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g31611165f1f_1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i="1">
                <a:latin typeface="Roboto"/>
                <a:ea typeface="Roboto"/>
                <a:cs typeface="Roboto"/>
                <a:sym typeface="Roboto"/>
              </a:rPr>
              <a:t>«Но кто сказал, что мы должны ограничиваться стандартными анимациями? Создайте свою собственную, уникальную анимацию с помощью Transition. Вы — режиссер своего приложения!»</a:t>
            </a:r>
            <a:endParaRPr b="1" i="1">
              <a:latin typeface="Roboto"/>
              <a:ea typeface="Roboto"/>
              <a:cs typeface="Roboto"/>
              <a:sym typeface="Roboto"/>
            </a:endParaRPr>
          </a:p>
        </p:txBody>
      </p:sp>
      <p:sp>
        <p:nvSpPr>
          <p:cNvPr id="259" name="Google Shape;259;g31611165f1f_1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1611165f1f_1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31611165f1f_1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i="1">
                <a:latin typeface="Roboto"/>
                <a:ea typeface="Roboto"/>
                <a:cs typeface="Roboto"/>
                <a:sym typeface="Roboto"/>
              </a:rPr>
              <a:t>«Пользователи любят, когда приложение отвечает на их действия. Обработка жестов делает интерфейс более интерактивным. От простых кликов до сложных жестов — Compose предоставляет мощные инструменты для этого.»</a:t>
            </a:r>
            <a:endParaRPr b="1" i="1">
              <a:latin typeface="Roboto"/>
              <a:ea typeface="Roboto"/>
              <a:cs typeface="Roboto"/>
              <a:sym typeface="Roboto"/>
            </a:endParaRPr>
          </a:p>
        </p:txBody>
      </p:sp>
      <p:sp>
        <p:nvSpPr>
          <p:cNvPr id="269" name="Google Shape;269;g31611165f1f_1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1611165f1f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31611165f1f_1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i="1">
                <a:latin typeface="Roboto"/>
                <a:ea typeface="Roboto"/>
                <a:cs typeface="Roboto"/>
                <a:sym typeface="Roboto"/>
              </a:rPr>
              <a:t>Давайте рассмотрим, как реализовать масштабирование и поворот изображения с помощью жестов. Это как в Instagram — приближаешь картинку, чтобы детально рассмотреть. Пользователи оценят такой уровень интерактивности.</a:t>
            </a:r>
            <a:endParaRPr b="1" i="1">
              <a:latin typeface="Roboto"/>
              <a:ea typeface="Roboto"/>
              <a:cs typeface="Roboto"/>
              <a:sym typeface="Roboto"/>
            </a:endParaRPr>
          </a:p>
        </p:txBody>
      </p:sp>
      <p:sp>
        <p:nvSpPr>
          <p:cNvPr id="278" name="Google Shape;278;g31611165f1f_1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1611165f1f_1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31611165f1f_1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i="1">
                <a:latin typeface="Roboto"/>
                <a:ea typeface="Roboto"/>
                <a:cs typeface="Roboto"/>
                <a:sym typeface="Roboto"/>
              </a:rPr>
              <a:t>Теперь поговорим о списках. </a:t>
            </a:r>
            <a:endParaRPr i="1">
              <a:latin typeface="Roboto"/>
              <a:ea typeface="Roboto"/>
              <a:cs typeface="Roboto"/>
              <a:sym typeface="Roboto"/>
            </a:endParaRPr>
          </a:p>
          <a:p>
            <a:pPr marL="0" lvl="0" indent="0" algn="l" rtl="0">
              <a:spcBef>
                <a:spcPts val="0"/>
              </a:spcBef>
              <a:spcAft>
                <a:spcPts val="0"/>
              </a:spcAft>
              <a:buNone/>
            </a:pPr>
            <a:r>
              <a:rPr lang="ru-RU" i="1">
                <a:latin typeface="Roboto"/>
                <a:ea typeface="Roboto"/>
                <a:cs typeface="Roboto"/>
                <a:sym typeface="Roboto"/>
              </a:rPr>
              <a:t>Никто не хочет ждать загрузки сотни элементов сразу. </a:t>
            </a:r>
            <a:endParaRPr i="1">
              <a:latin typeface="Roboto"/>
              <a:ea typeface="Roboto"/>
              <a:cs typeface="Roboto"/>
              <a:sym typeface="Roboto"/>
            </a:endParaRPr>
          </a:p>
          <a:p>
            <a:pPr marL="0" lvl="0" indent="0" algn="l" rtl="0">
              <a:spcBef>
                <a:spcPts val="0"/>
              </a:spcBef>
              <a:spcAft>
                <a:spcPts val="0"/>
              </a:spcAft>
              <a:buNone/>
            </a:pPr>
            <a:r>
              <a:rPr lang="ru-RU" i="1">
                <a:latin typeface="Roboto"/>
                <a:ea typeface="Roboto"/>
                <a:cs typeface="Roboto"/>
                <a:sym typeface="Roboto"/>
              </a:rPr>
              <a:t>LazyColumn и LazyRow берут на себя заботу о производительности, подгружая элементы по мере необходимости. </a:t>
            </a: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None/>
            </a:pPr>
            <a:r>
              <a:rPr lang="ru-RU" i="1">
                <a:latin typeface="Roboto"/>
                <a:ea typeface="Roboto"/>
                <a:cs typeface="Roboto"/>
                <a:sym typeface="Roboto"/>
              </a:rPr>
              <a:t>Это как официант, приносящий блюда по вашему аппетиту.»</a:t>
            </a:r>
            <a:endParaRPr b="1" i="1">
              <a:latin typeface="Roboto"/>
              <a:ea typeface="Roboto"/>
              <a:cs typeface="Roboto"/>
              <a:sym typeface="Roboto"/>
            </a:endParaRPr>
          </a:p>
        </p:txBody>
      </p:sp>
      <p:sp>
        <p:nvSpPr>
          <p:cNvPr id="287" name="Google Shape;287;g31611165f1f_1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611165f1f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31611165f1f_1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i="1">
                <a:latin typeface="Roboto"/>
                <a:ea typeface="Roboto"/>
                <a:cs typeface="Roboto"/>
                <a:sym typeface="Roboto"/>
              </a:rPr>
              <a:t>Но что, если элементы списка выведтся с анимацией?</a:t>
            </a: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None/>
            </a:pPr>
            <a:r>
              <a:rPr lang="ru-RU" i="1">
                <a:latin typeface="Roboto"/>
                <a:ea typeface="Roboto"/>
                <a:cs typeface="Roboto"/>
                <a:sym typeface="Roboto"/>
              </a:rPr>
              <a:t> Это добавляет динамики и удерживает внимание пользователя. Представьте, что наши списки — это парад, где каждый элемент выходит на сцену под аплодисменты</a:t>
            </a:r>
            <a:endParaRPr b="1" i="1">
              <a:latin typeface="Roboto"/>
              <a:ea typeface="Roboto"/>
              <a:cs typeface="Roboto"/>
              <a:sym typeface="Roboto"/>
            </a:endParaRPr>
          </a:p>
        </p:txBody>
      </p:sp>
      <p:sp>
        <p:nvSpPr>
          <p:cNvPr id="296" name="Google Shape;296;g31611165f1f_1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1611165f1f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1611165f1f_1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i="1">
                <a:latin typeface="Roboto"/>
                <a:ea typeface="Roboto"/>
                <a:cs typeface="Roboto"/>
                <a:sym typeface="Roboto"/>
              </a:rPr>
              <a:t>Иногда требуется более точное расположение элементов. </a:t>
            </a: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None/>
            </a:pPr>
            <a:r>
              <a:rPr lang="ru-RU" i="1">
                <a:latin typeface="Roboto"/>
                <a:ea typeface="Roboto"/>
                <a:cs typeface="Roboto"/>
                <a:sym typeface="Roboto"/>
              </a:rPr>
              <a:t>ConstraintLayout в Compose дает нам эту возможность. </a:t>
            </a: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None/>
            </a:pPr>
            <a:r>
              <a:rPr lang="ru-RU" i="1">
                <a:latin typeface="Roboto"/>
                <a:ea typeface="Roboto"/>
                <a:cs typeface="Roboto"/>
                <a:sym typeface="Roboto"/>
              </a:rPr>
              <a:t>Представьте это как архитектурный чертеж вашего интерфейса, где каждый элемент находится на своем идеальном месте.</a:t>
            </a:r>
            <a:endParaRPr b="1" i="1">
              <a:latin typeface="Roboto"/>
              <a:ea typeface="Roboto"/>
              <a:cs typeface="Roboto"/>
              <a:sym typeface="Roboto"/>
            </a:endParaRPr>
          </a:p>
        </p:txBody>
      </p:sp>
      <p:sp>
        <p:nvSpPr>
          <p:cNvPr id="305" name="Google Shape;305;g31611165f1f_1_1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1611165f1f_1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31611165f1f_1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i="1">
                <a:latin typeface="Roboto"/>
                <a:ea typeface="Roboto"/>
                <a:cs typeface="Roboto"/>
                <a:sym typeface="Roboto"/>
              </a:rPr>
              <a:t>Пора придать нашему приложению стиль с помощью Material Design 3. </a:t>
            </a:r>
            <a:endParaRPr i="1">
              <a:latin typeface="Roboto"/>
              <a:ea typeface="Roboto"/>
              <a:cs typeface="Roboto"/>
              <a:sym typeface="Roboto"/>
            </a:endParaRPr>
          </a:p>
          <a:p>
            <a:pPr marL="0" lvl="0" indent="0" algn="l" rtl="0">
              <a:spcBef>
                <a:spcPts val="0"/>
              </a:spcBef>
              <a:spcAft>
                <a:spcPts val="0"/>
              </a:spcAft>
              <a:buNone/>
            </a:pPr>
            <a:r>
              <a:rPr lang="ru-RU" i="1">
                <a:latin typeface="Roboto"/>
                <a:ea typeface="Roboto"/>
                <a:cs typeface="Roboto"/>
                <a:sym typeface="Roboto"/>
              </a:rPr>
              <a:t>Настройте цветовую палитру, типографику, формы — и ваш интерфейс заиграет новыми красками. Это как выбрать наряд на красную ковровую дорожку</a:t>
            </a: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None/>
            </a:pPr>
            <a:r>
              <a:rPr lang="ru-RU" i="1">
                <a:latin typeface="Roboto"/>
                <a:ea typeface="Roboto"/>
                <a:cs typeface="Roboto"/>
                <a:sym typeface="Roboto"/>
              </a:rPr>
              <a:t>ПОМЕНЯТЬ КАРТИНКУ</a:t>
            </a:r>
            <a:endParaRPr i="1">
              <a:latin typeface="Roboto"/>
              <a:ea typeface="Roboto"/>
              <a:cs typeface="Roboto"/>
              <a:sym typeface="Roboto"/>
            </a:endParaRPr>
          </a:p>
        </p:txBody>
      </p:sp>
      <p:sp>
        <p:nvSpPr>
          <p:cNvPr id="314" name="Google Shape;314;g31611165f1f_1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1611165f1f_1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g31611165f1f_1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ru-RU" i="1">
                <a:latin typeface="Roboto"/>
                <a:ea typeface="Roboto"/>
                <a:cs typeface="Roboto"/>
                <a:sym typeface="Roboto"/>
              </a:rPr>
              <a:t>«Слышали о Dynamic Material design? Пора добавить персонализацию! Приложение может адаптироваться к цветовой теме устройства пользователя. Это как хамелеон, подстраивающийся под окружающую среду.»</a:t>
            </a:r>
            <a:endParaRPr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i="1">
                <a:latin typeface="Roboto"/>
                <a:ea typeface="Roboto"/>
                <a:cs typeface="Roboto"/>
                <a:sym typeface="Roboto"/>
              </a:rPr>
              <a:t>Динамический цвет является центральным элементом дизайна Material You и ключевой частью многолетней стратегии Android по предоставлению пользователям более простой и глубокой настройки, чего не делают никакие другие устройства. Материал, который Вы предлагаете:</a:t>
            </a:r>
            <a:endParaRPr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i="1">
                <a:latin typeface="Roboto"/>
                <a:ea typeface="Roboto"/>
                <a:cs typeface="Roboto"/>
                <a:sym typeface="Roboto"/>
              </a:rPr>
              <a:t>Пользователям и разработчикам доступна последовательная и богатая история персонализации, доступная на любом устройстве Android.</a:t>
            </a:r>
            <a:endParaRPr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i="1">
                <a:latin typeface="Roboto"/>
                <a:ea typeface="Roboto"/>
                <a:cs typeface="Roboto"/>
                <a:sym typeface="Roboto"/>
              </a:rPr>
              <a:t>OEM-производители Android могут продолжать совершенствовать системный пользовательский интерфейс и собственные приложения таким образом, чтобы они соответствовали их аппаратному обеспечению, цвету, марке и форме бренда.</a:t>
            </a: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p:txBody>
      </p:sp>
      <p:sp>
        <p:nvSpPr>
          <p:cNvPr id="321" name="Google Shape;321;g31611165f1f_1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1611165f1f_1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31611165f1f_1_1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i="1">
                <a:latin typeface="Roboto"/>
                <a:ea typeface="Roboto"/>
                <a:cs typeface="Roboto"/>
                <a:sym typeface="Roboto"/>
              </a:rPr>
              <a:t> Работа с изображениями — Coil и другие библиотеки </a:t>
            </a: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None/>
            </a:pPr>
            <a:r>
              <a:rPr lang="ru-RU" sz="1050" i="1">
                <a:highlight>
                  <a:srgbClr val="FFFFFF"/>
                </a:highlight>
                <a:latin typeface="Roboto"/>
                <a:ea typeface="Roboto"/>
                <a:cs typeface="Roboto"/>
                <a:sym typeface="Roboto"/>
              </a:rPr>
              <a:t>Как загрузить изображения из интернета и сделать это эффективно? Воспользуемся библиотекой Coil, которая отлично интегрируется с Compose. Картинки загружаются быстро и без лишних хлопот — как курьер с доставкой на дом.</a:t>
            </a:r>
            <a:endParaRPr sz="1050" i="1">
              <a:highlight>
                <a:srgbClr val="FFFFFF"/>
              </a:highlight>
              <a:latin typeface="Roboto"/>
              <a:ea typeface="Roboto"/>
              <a:cs typeface="Roboto"/>
              <a:sym typeface="Roboto"/>
            </a:endParaRPr>
          </a:p>
          <a:p>
            <a:pPr marL="0" lvl="0" indent="0" algn="l" rtl="0">
              <a:spcBef>
                <a:spcPts val="0"/>
              </a:spcBef>
              <a:spcAft>
                <a:spcPts val="0"/>
              </a:spcAft>
              <a:buNone/>
            </a:pPr>
            <a:endParaRPr sz="1050" i="1">
              <a:highlight>
                <a:srgbClr val="FFFFFF"/>
              </a:highlight>
              <a:latin typeface="Roboto"/>
              <a:ea typeface="Roboto"/>
              <a:cs typeface="Roboto"/>
              <a:sym typeface="Roboto"/>
            </a:endParaRPr>
          </a:p>
        </p:txBody>
      </p:sp>
      <p:sp>
        <p:nvSpPr>
          <p:cNvPr id="328" name="Google Shape;328;g31611165f1f_1_1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1611165f1f_1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31611165f1f_1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i="1">
                <a:latin typeface="Roboto"/>
                <a:ea typeface="Roboto"/>
                <a:cs typeface="Roboto"/>
                <a:sym typeface="Roboto"/>
              </a:rPr>
              <a:t>Мост между мирами</a:t>
            </a:r>
            <a:endParaRPr i="1">
              <a:latin typeface="Roboto"/>
              <a:ea typeface="Roboto"/>
              <a:cs typeface="Roboto"/>
              <a:sym typeface="Roboto"/>
            </a:endParaRPr>
          </a:p>
          <a:p>
            <a:pPr marL="0" lvl="0" indent="0" algn="l" rtl="0">
              <a:spcBef>
                <a:spcPts val="0"/>
              </a:spcBef>
              <a:spcAft>
                <a:spcPts val="0"/>
              </a:spcAft>
              <a:buNone/>
            </a:pPr>
            <a:r>
              <a:rPr lang="ru-RU" i="1">
                <a:latin typeface="Roboto"/>
                <a:ea typeface="Roboto"/>
                <a:cs typeface="Roboto"/>
                <a:sym typeface="Roboto"/>
              </a:rPr>
              <a:t>Если у вас есть старые проекты на XML, не беспокойтесь! Compose может работать вместе с традиционными Views. Это как построить мост между старым и новым городом, объединяя лучшее из обоих миров.</a:t>
            </a: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i="1">
                <a:latin typeface="Roboto"/>
                <a:ea typeface="Roboto"/>
                <a:cs typeface="Roboto"/>
                <a:sym typeface="Roboto"/>
              </a:rPr>
              <a:t>Вы можете добавить пользовательский интерфейс на основе Compose в существующее приложение, использующее дизайн на основе представления.</a:t>
            </a:r>
            <a:endParaRPr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i="1">
                <a:latin typeface="Roboto"/>
                <a:ea typeface="Roboto"/>
                <a:cs typeface="Roboto"/>
                <a:sym typeface="Roboto"/>
              </a:rPr>
              <a:t>Чтобы создать новый экран, полностью основанный на Compose, ваша активность вызывает метод setContent() и передает любые компонуемые функции, которые вам нравятся.</a:t>
            </a:r>
            <a:endParaRPr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p:txBody>
      </p:sp>
      <p:sp>
        <p:nvSpPr>
          <p:cNvPr id="338" name="Google Shape;338;g31611165f1f_1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b="0" i="1">
                <a:latin typeface="Roboto"/>
                <a:ea typeface="Roboto"/>
                <a:cs typeface="Roboto"/>
                <a:sym typeface="Roboto"/>
              </a:rPr>
              <a:t>В прошлый раз мы строили фундамент знаний о Jetpack Compose, сегодня мы перейдем на новый уровень расширив знания. </a:t>
            </a:r>
            <a:endParaRPr/>
          </a:p>
          <a:p>
            <a:pPr marL="0" lvl="0" indent="0" algn="l" rtl="0">
              <a:spcBef>
                <a:spcPts val="0"/>
              </a:spcBef>
              <a:spcAft>
                <a:spcPts val="0"/>
              </a:spcAft>
              <a:buNone/>
            </a:pPr>
            <a:r>
              <a:rPr lang="ru-RU" b="0" i="1">
                <a:latin typeface="Roboto"/>
                <a:ea typeface="Roboto"/>
                <a:cs typeface="Roboto"/>
                <a:sym typeface="Roboto"/>
              </a:rPr>
              <a:t>Сегодня мы продолжим освоение где  раскроем секреты компонентов, анимаций и многого другого. Готовы? Тогда поехали!»</a:t>
            </a:r>
            <a:endParaRPr b="0" i="1">
              <a:latin typeface="Roboto"/>
              <a:ea typeface="Roboto"/>
              <a:cs typeface="Roboto"/>
              <a:sym typeface="Roboto"/>
            </a:endParaRPr>
          </a:p>
          <a:p>
            <a:pPr marL="0" lvl="0" indent="0" algn="l" rtl="0">
              <a:spcBef>
                <a:spcPts val="0"/>
              </a:spcBef>
              <a:spcAft>
                <a:spcPts val="0"/>
              </a:spcAft>
              <a:buNone/>
            </a:pPr>
            <a:endParaRPr i="1">
              <a:latin typeface="Roboto"/>
              <a:ea typeface="Roboto"/>
              <a:cs typeface="Roboto"/>
              <a:sym typeface="Roboto"/>
            </a:endParaRPr>
          </a:p>
          <a:p>
            <a:pPr marL="0" lvl="0" indent="0" algn="l" rtl="0">
              <a:spcBef>
                <a:spcPts val="0"/>
              </a:spcBef>
              <a:spcAft>
                <a:spcPts val="0"/>
              </a:spcAft>
              <a:buNone/>
            </a:pPr>
            <a:r>
              <a:rPr lang="ru-RU" i="1">
                <a:latin typeface="Roboto"/>
                <a:ea typeface="Roboto"/>
                <a:cs typeface="Roboto"/>
                <a:sym typeface="Roboto"/>
              </a:rPr>
              <a:t>Добавить можно https://teletype.in/@javalib/3xWBnSD99aC</a:t>
            </a:r>
            <a:endParaRPr i="1">
              <a:latin typeface="Roboto"/>
              <a:ea typeface="Roboto"/>
              <a:cs typeface="Roboto"/>
              <a:sym typeface="Roboto"/>
            </a:endParaRPr>
          </a:p>
        </p:txBody>
      </p:sp>
      <p:sp>
        <p:nvSpPr>
          <p:cNvPr id="182" name="Google Shape;18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165dd053d7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3165dd053d7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solidFill>
                  <a:srgbClr val="202124"/>
                </a:solidFill>
                <a:highlight>
                  <a:srgbClr val="FFFFFF"/>
                </a:highlight>
              </a:rPr>
              <a:t>Вы когда-нибудь теряли данные при повороте экрана? С rememberSaveable этого не случится. Он позволяет сохранять состояние при изменении конфигурации. Это как сохранить вкладку в книге, чтобы не потерять место.</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r>
              <a:rPr lang="ru-RU">
                <a:solidFill>
                  <a:srgbClr val="202124"/>
                </a:solidFill>
                <a:highlight>
                  <a:srgbClr val="FFFFFF"/>
                </a:highlight>
              </a:rPr>
              <a:t>Compose является декларативным, и поэтому единственный способ его обновления — вызвать тот же составной объект с новыми аргументами. Эти аргументы представляют состояние пользовательского интерфейса. Каждый раз, когда состояние обновляется, происходит </a:t>
            </a:r>
            <a:r>
              <a:rPr lang="ru-RU" i="1">
                <a:solidFill>
                  <a:srgbClr val="202124"/>
                </a:solidFill>
                <a:highlight>
                  <a:srgbClr val="FFFFFF"/>
                </a:highlight>
              </a:rPr>
              <a:t>рекомпозиция</a:t>
            </a:r>
            <a:r>
              <a:rPr lang="ru-RU">
                <a:solidFill>
                  <a:srgbClr val="202124"/>
                </a:solidFill>
                <a:highlight>
                  <a:srgbClr val="FFFFFF"/>
                </a:highlight>
              </a:rPr>
              <a:t> . В результате такие вещи, как </a:t>
            </a:r>
            <a:r>
              <a:rPr lang="ru-RU" sz="1100">
                <a:solidFill>
                  <a:srgbClr val="188038"/>
                </a:solidFill>
                <a:latin typeface="Roboto Mono"/>
                <a:ea typeface="Roboto Mono"/>
                <a:cs typeface="Roboto Mono"/>
                <a:sym typeface="Roboto Mono"/>
              </a:rPr>
              <a:t>TextField</a:t>
            </a:r>
            <a:r>
              <a:rPr lang="ru-RU">
                <a:solidFill>
                  <a:srgbClr val="202124"/>
                </a:solidFill>
                <a:highlight>
                  <a:srgbClr val="FFFFFF"/>
                </a:highlight>
              </a:rPr>
              <a:t> не обновляются автоматически, как в императивных представлениях на основе XML. Компонуемому объекту необходимо явно сообщить новое состояние, чтобы он мог соответствующим образом обновиться. Если вы запустите это и попытаетесь ввести текст, вы увидите, что ничего не происходит. Это связано с тем, что </a:t>
            </a:r>
            <a:r>
              <a:rPr lang="ru-RU" sz="1100">
                <a:solidFill>
                  <a:srgbClr val="188038"/>
                </a:solidFill>
                <a:latin typeface="Roboto Mono"/>
                <a:ea typeface="Roboto Mono"/>
                <a:cs typeface="Roboto Mono"/>
                <a:sym typeface="Roboto Mono"/>
              </a:rPr>
              <a:t>TextField</a:t>
            </a:r>
            <a:r>
              <a:rPr lang="ru-RU">
                <a:solidFill>
                  <a:srgbClr val="202124"/>
                </a:solidFill>
                <a:highlight>
                  <a:srgbClr val="FFFFFF"/>
                </a:highlight>
              </a:rPr>
              <a:t> не обновляется сам — он обновляется при изменении его параметра </a:t>
            </a:r>
            <a:r>
              <a:rPr lang="ru-RU" sz="1100">
                <a:solidFill>
                  <a:srgbClr val="188038"/>
                </a:solidFill>
                <a:latin typeface="Roboto Mono"/>
                <a:ea typeface="Roboto Mono"/>
                <a:cs typeface="Roboto Mono"/>
                <a:sym typeface="Roboto Mono"/>
              </a:rPr>
              <a:t>value</a:t>
            </a:r>
            <a:r>
              <a:rPr lang="ru-RU">
                <a:solidFill>
                  <a:srgbClr val="202124"/>
                </a:solidFill>
                <a:highlight>
                  <a:srgbClr val="FFFFFF"/>
                </a:highlight>
              </a:rPr>
              <a:t> . Это связано с тем, как в Compose работают композиция и рекомпозиция.</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ru-RU" sz="1050" b="1">
                <a:solidFill>
                  <a:srgbClr val="9334E6"/>
                </a:solidFill>
              </a:rPr>
              <a:t>Ключевой термин:</a:t>
            </a:r>
            <a:r>
              <a:rPr lang="ru-RU" sz="1050">
                <a:solidFill>
                  <a:srgbClr val="9334E6"/>
                </a:solidFill>
              </a:rPr>
              <a:t> </a:t>
            </a:r>
            <a:r>
              <a:rPr lang="ru-RU" sz="1050" b="1">
                <a:solidFill>
                  <a:srgbClr val="9334E6"/>
                </a:solidFill>
              </a:rPr>
              <a:t>Композиция:</a:t>
            </a:r>
            <a:r>
              <a:rPr lang="ru-RU" sz="1050">
                <a:solidFill>
                  <a:srgbClr val="9334E6"/>
                </a:solidFill>
              </a:rPr>
              <a:t> описание пользовательского интерфейса, созданного Jetpack Compose при выполнении компонуемых объектов.</a:t>
            </a:r>
            <a:endParaRPr sz="1050">
              <a:solidFill>
                <a:srgbClr val="9334E6"/>
              </a:solidFill>
            </a:endParaRPr>
          </a:p>
          <a:p>
            <a:pPr marL="0" lvl="0" indent="0" algn="l" rtl="0">
              <a:lnSpc>
                <a:spcPct val="115000"/>
              </a:lnSpc>
              <a:spcBef>
                <a:spcPts val="1200"/>
              </a:spcBef>
              <a:spcAft>
                <a:spcPts val="0"/>
              </a:spcAft>
              <a:buClr>
                <a:schemeClr val="dk1"/>
              </a:buClr>
              <a:buSzPts val="1100"/>
              <a:buFont typeface="Arial"/>
              <a:buNone/>
            </a:pPr>
            <a:r>
              <a:rPr lang="ru-RU" sz="1050" b="1">
                <a:solidFill>
                  <a:srgbClr val="9334E6"/>
                </a:solidFill>
              </a:rPr>
              <a:t>Начальная композиция:</a:t>
            </a:r>
            <a:r>
              <a:rPr lang="ru-RU" sz="1050">
                <a:solidFill>
                  <a:srgbClr val="9334E6"/>
                </a:solidFill>
              </a:rPr>
              <a:t> создание композиции путем первого запуска композиций.</a:t>
            </a:r>
            <a:endParaRPr sz="1050">
              <a:solidFill>
                <a:srgbClr val="9334E6"/>
              </a:solidFill>
            </a:endParaRPr>
          </a:p>
          <a:p>
            <a:pPr marL="0" lvl="0" indent="0" algn="l" rtl="0">
              <a:lnSpc>
                <a:spcPct val="115000"/>
              </a:lnSpc>
              <a:spcBef>
                <a:spcPts val="1200"/>
              </a:spcBef>
              <a:spcAft>
                <a:spcPts val="0"/>
              </a:spcAft>
              <a:buClr>
                <a:schemeClr val="dk1"/>
              </a:buClr>
              <a:buSzPts val="1100"/>
              <a:buFont typeface="Arial"/>
              <a:buNone/>
            </a:pPr>
            <a:r>
              <a:rPr lang="ru-RU" sz="1050" b="1">
                <a:solidFill>
                  <a:srgbClr val="9334E6"/>
                </a:solidFill>
              </a:rPr>
              <a:t>Рекомпозиция:</a:t>
            </a:r>
            <a:r>
              <a:rPr lang="ru-RU" sz="1050">
                <a:solidFill>
                  <a:srgbClr val="9334E6"/>
                </a:solidFill>
              </a:rPr>
              <a:t> повторный запуск составных элементов для обновления композиции при изменении данных.</a:t>
            </a:r>
            <a:endParaRPr sz="1050">
              <a:solidFill>
                <a:srgbClr val="9334E6"/>
              </a:solidFill>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p:txBody>
      </p:sp>
      <p:sp>
        <p:nvSpPr>
          <p:cNvPr id="348" name="Google Shape;348;g3165dd053d7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165dd053d7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g3165dd053d7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solidFill>
                  <a:srgbClr val="202124"/>
                </a:solidFill>
                <a:highlight>
                  <a:srgbClr val="FFFFFF"/>
                </a:highlight>
              </a:rPr>
              <a:t>Когда ваше приложение становится сложнее, управление состоянием переходит на новый уровень. ViewModel помогает хранить данные, переживающие переворот экрана, и делает код чище. Представьте это как надежный сейф для ваших данных.</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r>
              <a:rPr lang="ru-RU">
                <a:solidFill>
                  <a:srgbClr val="202124"/>
                </a:solidFill>
                <a:highlight>
                  <a:srgbClr val="FFFFFF"/>
                </a:highlight>
              </a:rPr>
              <a:t>Обратите внимание, что данные, сохраненные в пользовательском интерфейсе состояния ViewModel, сохраняются во время изменения конфигурации.</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r>
              <a:rPr lang="ru-RU">
                <a:solidFill>
                  <a:srgbClr val="202124"/>
                </a:solidFill>
                <a:highlight>
                  <a:srgbClr val="FFFFFF"/>
                </a:highlight>
              </a:rPr>
              <a:t> ViewModel, один из компонентов архитектуры из библиотек Android Jetpack, который может хранить данные вашего приложения. Хранящиеся данные не теряются, если фреймворк уничтожает и воссоздаёт действия во время изменения конфигурации или других событий. Однако данные теряются, если действие уничтожается из-за завершения процесса.ViewModel кэширует данные только при быстром воссоздании действий.</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p:txBody>
      </p:sp>
      <p:sp>
        <p:nvSpPr>
          <p:cNvPr id="358" name="Google Shape;358;g3165dd053d7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165dd053d7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g3165dd053d7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solidFill>
                  <a:srgbClr val="202124"/>
                </a:solidFill>
                <a:highlight>
                  <a:srgbClr val="FFFFFF"/>
                </a:highlight>
              </a:rPr>
              <a:t>«Ошибки неизбежны, но важно, как мы с ними справляемся. Правильная обработка ошибок делает приложение стабильным. Это как иметь план 'Б' на случай непредвиденных ситуаций.</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r>
              <a:rPr lang="ru-RU">
                <a:solidFill>
                  <a:srgbClr val="202124"/>
                </a:solidFill>
                <a:highlight>
                  <a:srgbClr val="FFFFFF"/>
                </a:highlight>
              </a:rPr>
              <a:t>Если корутина не обрабатывает исключения сама блоком try-catch, исключение не пробрасывается и таким образом не сможет быть обработана внешним try-catch. </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r>
              <a:rPr lang="ru-RU">
                <a:solidFill>
                  <a:srgbClr val="202124"/>
                </a:solidFill>
                <a:highlight>
                  <a:srgbClr val="FFFFFF"/>
                </a:highlight>
              </a:rPr>
              <a:t>Вместо этого, исключение "распространяется по иерархии корутин (Job)" и может быть обработана специально установленным CoroutineExceptionHandler. </a:t>
            </a:r>
            <a:endParaRPr>
              <a:solidFill>
                <a:srgbClr val="202124"/>
              </a:solidFill>
              <a:highlight>
                <a:srgbClr val="FFFFFF"/>
              </a:highlight>
            </a:endParaRPr>
          </a:p>
          <a:p>
            <a:pPr marL="0" lvl="0" indent="0" algn="l" rtl="0">
              <a:spcBef>
                <a:spcPts val="0"/>
              </a:spcBef>
              <a:spcAft>
                <a:spcPts val="0"/>
              </a:spcAft>
              <a:buNone/>
            </a:pPr>
            <a:r>
              <a:rPr lang="ru-RU">
                <a:solidFill>
                  <a:srgbClr val="202124"/>
                </a:solidFill>
                <a:highlight>
                  <a:srgbClr val="FFFFFF"/>
                </a:highlight>
              </a:rPr>
              <a:t>Если таковых нет, необработанное исключение попадает в обработчик не перехваченных исключений потока.</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p:txBody>
      </p:sp>
      <p:sp>
        <p:nvSpPr>
          <p:cNvPr id="369" name="Google Shape;369;g3165dd053d7_0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165dd053d7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3165dd053d7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solidFill>
                  <a:srgbClr val="202124"/>
                </a:solidFill>
                <a:highlight>
                  <a:srgbClr val="FFFFFF"/>
                </a:highlight>
              </a:rPr>
              <a:t>Как узнать, что наше приложение работает как надо? Тестируя его! UI-тесты в Compose позволяют автоматизировать проверку интерфейса. </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Предмет</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Например, в зависимости от предмета существуют разные типы тестов:</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Функциональное тестирование : делает ли мое приложение то, что должно?</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Тестирование производительности : делается ли оно быстро и эффективно?</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Тестирование доступности : хорошо ли оно работает со службами доступности?</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Тестирование совместимости : хорошо ли оно работает на каждом устройстве и уровне API?</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p:txBody>
      </p:sp>
      <p:sp>
        <p:nvSpPr>
          <p:cNvPr id="379" name="Google Shape;379;g3165dd053d7_0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165dd053d7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3165dd053d7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ru-RU" b="1">
                <a:solidFill>
                  <a:srgbClr val="202124"/>
                </a:solidFill>
                <a:highlight>
                  <a:srgbClr val="FFFFFF"/>
                </a:highlight>
              </a:rPr>
              <a:t>Побочный эффект — это изменение состояния приложения, которое происходит за пределами области действия составных функций. Иногда мы игнорируем их, но иногда происходят нежелательные перекомпоновки или выполнения, которые нам не нужны, так как они влияют на производительность приложения. Поэтому мы стремимся к тому, чтобы наша кодовая база была без побочных эффектов.</a:t>
            </a:r>
            <a:endParaRPr b="1">
              <a:solidFill>
                <a:srgbClr val="202124"/>
              </a:solidFill>
              <a:highlight>
                <a:srgbClr val="FFFFFF"/>
              </a:highlight>
            </a:endParaRPr>
          </a:p>
          <a:p>
            <a:pPr marL="0" lvl="0" indent="0" algn="l" rtl="0">
              <a:spcBef>
                <a:spcPts val="0"/>
              </a:spcBef>
              <a:spcAft>
                <a:spcPts val="0"/>
              </a:spcAft>
              <a:buClr>
                <a:schemeClr val="dk1"/>
              </a:buClr>
              <a:buSzPts val="1100"/>
              <a:buFont typeface="Arial"/>
              <a:buNone/>
            </a:pPr>
            <a:endParaRPr b="1">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b="1">
                <a:solidFill>
                  <a:srgbClr val="202124"/>
                </a:solidFill>
                <a:highlight>
                  <a:srgbClr val="FFFFFF"/>
                </a:highlight>
              </a:rPr>
              <a:t>Но иногда в Compose нам нужно выполнить определённые действия, которые имеют побочные эффекты, например, отобразить панель с информацией или перейти на другой экран в зависимости от определённого условия. Для таких случаев Jetpack Compose предоставляет различные API с побочными эффектами, которые позволяют выполнять эти действия в контролируемой среде, учитывающей жизненный цикл компонуемого элемента.</a:t>
            </a:r>
            <a:endParaRPr b="1">
              <a:solidFill>
                <a:srgbClr val="202124"/>
              </a:solidFill>
              <a:highlight>
                <a:srgbClr val="FFFFFF"/>
              </a:highlight>
            </a:endParaRPr>
          </a:p>
          <a:p>
            <a:pPr marL="0" lvl="0" indent="0" algn="l" rtl="0">
              <a:spcBef>
                <a:spcPts val="0"/>
              </a:spcBef>
              <a:spcAft>
                <a:spcPts val="0"/>
              </a:spcAft>
              <a:buClr>
                <a:schemeClr val="dk1"/>
              </a:buClr>
              <a:buSzPts val="1100"/>
              <a:buFont typeface="Arial"/>
              <a:buNone/>
            </a:pPr>
            <a:endParaRPr b="1">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b="1">
                <a:solidFill>
                  <a:srgbClr val="202124"/>
                </a:solidFill>
                <a:highlight>
                  <a:srgbClr val="FFFFFF"/>
                </a:highlight>
              </a:rPr>
              <a:t>Типы побочных эффектов:</a:t>
            </a:r>
            <a:endParaRPr b="1">
              <a:solidFill>
                <a:srgbClr val="202124"/>
              </a:solidFill>
              <a:highlight>
                <a:srgbClr val="FFFFFF"/>
              </a:highlight>
            </a:endParaRPr>
          </a:p>
          <a:p>
            <a:pPr marL="457200" lvl="0" indent="-323850" algn="l" rtl="0">
              <a:lnSpc>
                <a:spcPct val="115000"/>
              </a:lnSpc>
              <a:spcBef>
                <a:spcPts val="900"/>
              </a:spcBef>
              <a:spcAft>
                <a:spcPts val="0"/>
              </a:spcAft>
              <a:buClr>
                <a:srgbClr val="111111"/>
              </a:buClr>
              <a:buSzPts val="1500"/>
              <a:buFont typeface="Roboto"/>
              <a:buChar char="●"/>
            </a:pPr>
            <a:r>
              <a:rPr lang="ru-RU" sz="1500">
                <a:solidFill>
                  <a:srgbClr val="111111"/>
                </a:solidFill>
                <a:highlight>
                  <a:srgbClr val="FFFFFF"/>
                </a:highlight>
                <a:latin typeface="Roboto"/>
                <a:ea typeface="Roboto"/>
                <a:cs typeface="Roboto"/>
                <a:sym typeface="Roboto"/>
              </a:rPr>
              <a:t>LaunchedEffect</a:t>
            </a:r>
            <a:endParaRPr sz="1500">
              <a:solidFill>
                <a:srgbClr val="111111"/>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111111"/>
              </a:buClr>
              <a:buSzPts val="1500"/>
              <a:buFont typeface="Roboto"/>
              <a:buChar char="●"/>
            </a:pPr>
            <a:r>
              <a:rPr lang="ru-RU" sz="1500">
                <a:solidFill>
                  <a:srgbClr val="111111"/>
                </a:solidFill>
                <a:highlight>
                  <a:srgbClr val="FFFFFF"/>
                </a:highlight>
                <a:latin typeface="Roboto"/>
                <a:ea typeface="Roboto"/>
                <a:cs typeface="Roboto"/>
                <a:sym typeface="Roboto"/>
              </a:rPr>
              <a:t>rememberCoroutineScope()</a:t>
            </a:r>
            <a:endParaRPr sz="1500">
              <a:solidFill>
                <a:srgbClr val="111111"/>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111111"/>
              </a:buClr>
              <a:buSzPts val="1500"/>
              <a:buFont typeface="Roboto"/>
              <a:buChar char="●"/>
            </a:pPr>
            <a:r>
              <a:rPr lang="ru-RU" sz="1500">
                <a:solidFill>
                  <a:srgbClr val="111111"/>
                </a:solidFill>
                <a:highlight>
                  <a:srgbClr val="FFFFFF"/>
                </a:highlight>
                <a:latin typeface="Roboto"/>
                <a:ea typeface="Roboto"/>
                <a:cs typeface="Roboto"/>
                <a:sym typeface="Roboto"/>
              </a:rPr>
              <a:t>rememberUpdatedState()</a:t>
            </a:r>
            <a:endParaRPr sz="1500">
              <a:solidFill>
                <a:srgbClr val="111111"/>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111111"/>
              </a:buClr>
              <a:buSzPts val="1500"/>
              <a:buFont typeface="Roboto"/>
              <a:buChar char="●"/>
            </a:pPr>
            <a:r>
              <a:rPr lang="ru-RU" sz="1500">
                <a:solidFill>
                  <a:srgbClr val="111111"/>
                </a:solidFill>
                <a:highlight>
                  <a:srgbClr val="FFFFFF"/>
                </a:highlight>
                <a:latin typeface="Roboto"/>
                <a:ea typeface="Roboto"/>
                <a:cs typeface="Roboto"/>
                <a:sym typeface="Roboto"/>
              </a:rPr>
              <a:t>DisposableEffect</a:t>
            </a:r>
            <a:endParaRPr sz="1500">
              <a:solidFill>
                <a:srgbClr val="111111"/>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111111"/>
              </a:buClr>
              <a:buSzPts val="1500"/>
              <a:buFont typeface="Roboto"/>
              <a:buChar char="●"/>
            </a:pPr>
            <a:r>
              <a:rPr lang="ru-RU" sz="1500">
                <a:solidFill>
                  <a:srgbClr val="111111"/>
                </a:solidFill>
                <a:highlight>
                  <a:srgbClr val="FFFFFF"/>
                </a:highlight>
                <a:latin typeface="Roboto"/>
                <a:ea typeface="Roboto"/>
                <a:cs typeface="Roboto"/>
                <a:sym typeface="Roboto"/>
              </a:rPr>
              <a:t>SideEffect</a:t>
            </a:r>
            <a:endParaRPr sz="1500">
              <a:solidFill>
                <a:srgbClr val="111111"/>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111111"/>
              </a:buClr>
              <a:buSzPts val="1500"/>
              <a:buFont typeface="Roboto"/>
              <a:buChar char="●"/>
            </a:pPr>
            <a:r>
              <a:rPr lang="ru-RU" sz="1500">
                <a:solidFill>
                  <a:srgbClr val="111111"/>
                </a:solidFill>
                <a:highlight>
                  <a:srgbClr val="FFFFFF"/>
                </a:highlight>
                <a:latin typeface="Roboto"/>
                <a:ea typeface="Roboto"/>
                <a:cs typeface="Roboto"/>
                <a:sym typeface="Roboto"/>
              </a:rPr>
              <a:t>ProduceState</a:t>
            </a:r>
            <a:endParaRPr sz="1500">
              <a:solidFill>
                <a:srgbClr val="111111"/>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111111"/>
              </a:buClr>
              <a:buSzPts val="1500"/>
              <a:buFont typeface="Roboto"/>
              <a:buChar char="●"/>
            </a:pPr>
            <a:r>
              <a:rPr lang="ru-RU" sz="1500">
                <a:solidFill>
                  <a:srgbClr val="111111"/>
                </a:solidFill>
                <a:highlight>
                  <a:srgbClr val="FFFFFF"/>
                </a:highlight>
                <a:latin typeface="Roboto"/>
                <a:ea typeface="Roboto"/>
                <a:cs typeface="Roboto"/>
                <a:sym typeface="Roboto"/>
              </a:rPr>
              <a:t>DerivedStateOf</a:t>
            </a:r>
            <a:endParaRPr sz="1500">
              <a:solidFill>
                <a:srgbClr val="111111"/>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111111"/>
              </a:buClr>
              <a:buSzPts val="1500"/>
              <a:buFont typeface="Roboto"/>
              <a:buChar char="●"/>
            </a:pPr>
            <a:r>
              <a:rPr lang="ru-RU" sz="1500">
                <a:solidFill>
                  <a:srgbClr val="111111"/>
                </a:solidFill>
                <a:highlight>
                  <a:srgbClr val="FFFFFF"/>
                </a:highlight>
                <a:latin typeface="Roboto"/>
                <a:ea typeface="Roboto"/>
                <a:cs typeface="Roboto"/>
                <a:sym typeface="Roboto"/>
              </a:rPr>
              <a:t>snapShotFlow()</a:t>
            </a:r>
            <a:endParaRPr sz="1500">
              <a:solidFill>
                <a:srgbClr val="111111"/>
              </a:solidFill>
              <a:highlight>
                <a:srgbClr val="FFFFFF"/>
              </a:highlight>
              <a:latin typeface="Roboto"/>
              <a:ea typeface="Roboto"/>
              <a:cs typeface="Roboto"/>
              <a:sym typeface="Roboto"/>
            </a:endParaRPr>
          </a:p>
          <a:p>
            <a:pPr marL="0" lvl="0" indent="0" algn="l" rtl="0">
              <a:spcBef>
                <a:spcPts val="2700"/>
              </a:spcBef>
              <a:spcAft>
                <a:spcPts val="0"/>
              </a:spcAft>
              <a:buNone/>
            </a:pPr>
            <a:endParaRPr b="1">
              <a:solidFill>
                <a:srgbClr val="202124"/>
              </a:solidFill>
              <a:highlight>
                <a:srgbClr val="FFFFFF"/>
              </a:highlight>
            </a:endParaRPr>
          </a:p>
          <a:p>
            <a:pPr marL="0" lvl="0" indent="0" algn="l" rtl="0">
              <a:spcBef>
                <a:spcPts val="0"/>
              </a:spcBef>
              <a:spcAft>
                <a:spcPts val="0"/>
              </a:spcAft>
              <a:buNone/>
            </a:pPr>
            <a:endParaRPr b="1">
              <a:solidFill>
                <a:srgbClr val="202124"/>
              </a:solidFill>
              <a:highlight>
                <a:srgbClr val="FFFFFF"/>
              </a:highlight>
            </a:endParaRPr>
          </a:p>
        </p:txBody>
      </p:sp>
      <p:sp>
        <p:nvSpPr>
          <p:cNvPr id="391" name="Google Shape;391;g3165dd053d7_0_2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165dd053d7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g3165dd053d7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ru-RU" sz="1300" b="1">
                <a:highlight>
                  <a:srgbClr val="FFFFFF"/>
                </a:highlight>
                <a:latin typeface="Roboto"/>
                <a:ea typeface="Roboto"/>
                <a:cs typeface="Roboto"/>
                <a:sym typeface="Roboto"/>
              </a:rPr>
              <a:t>Оптимизация производительности — Быстрый и отзывчивый интерфейс</a:t>
            </a:r>
            <a:endParaRPr sz="1300" b="1">
              <a:highlight>
                <a:srgbClr val="FFFFFF"/>
              </a:highlight>
              <a:latin typeface="Roboto"/>
              <a:ea typeface="Roboto"/>
              <a:cs typeface="Roboto"/>
              <a:sym typeface="Roboto"/>
            </a:endParaRPr>
          </a:p>
          <a:p>
            <a:pPr marL="0" lvl="0" indent="0" algn="l" rtl="0">
              <a:spcBef>
                <a:spcPts val="400"/>
              </a:spcBef>
              <a:spcAft>
                <a:spcPts val="0"/>
              </a:spcAft>
              <a:buClr>
                <a:schemeClr val="dk1"/>
              </a:buClr>
              <a:buSzPts val="1100"/>
              <a:buFont typeface="Arial"/>
              <a:buNone/>
            </a:pPr>
            <a:r>
              <a:rPr lang="ru-RU">
                <a:solidFill>
                  <a:srgbClr val="202124"/>
                </a:solidFill>
                <a:highlight>
                  <a:srgbClr val="FFFFFF"/>
                </a:highlight>
              </a:rPr>
              <a:t>«Пользователи ценят приложения, которые работают быстро. Оптимизация производительности — ключ к успеху. Давайте узнаем, как сделать так, чтобы наше приложение летало, а не 'ползло'.»</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02124"/>
              </a:solidFill>
              <a:highlight>
                <a:srgbClr val="FFFFFF"/>
              </a:highlight>
            </a:endParaRPr>
          </a:p>
          <a:p>
            <a:pPr marL="0" lvl="0" indent="0" algn="l" rtl="0">
              <a:spcBef>
                <a:spcPts val="0"/>
              </a:spcBef>
              <a:spcAft>
                <a:spcPts val="0"/>
              </a:spcAft>
              <a:buNone/>
            </a:pPr>
            <a:r>
              <a:rPr lang="ru-RU">
                <a:solidFill>
                  <a:srgbClr val="202124"/>
                </a:solidFill>
                <a:highlight>
                  <a:srgbClr val="FFFFFF"/>
                </a:highlight>
              </a:rPr>
              <a:t>Пример </a:t>
            </a:r>
            <a:r>
              <a:rPr lang="ru-RU" b="1">
                <a:solidFill>
                  <a:srgbClr val="080808"/>
                </a:solidFill>
                <a:highlight>
                  <a:srgbClr val="FFFFFF"/>
                </a:highlight>
                <a:latin typeface="Courier New"/>
                <a:ea typeface="Courier New"/>
                <a:cs typeface="Courier New"/>
                <a:sym typeface="Courier New"/>
              </a:rPr>
              <a:t>LazyColumn</a:t>
            </a:r>
            <a:r>
              <a:rPr lang="ru-RU"/>
              <a:t> с </a:t>
            </a: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state = </a:t>
            </a:r>
            <a:r>
              <a:rPr lang="ru-RU" b="1">
                <a:highlight>
                  <a:srgbClr val="FFFFFF"/>
                </a:highlight>
                <a:latin typeface="Courier New"/>
                <a:ea typeface="Courier New"/>
                <a:cs typeface="Courier New"/>
                <a:sym typeface="Courier New"/>
              </a:rPr>
              <a:t>scrollState </a:t>
            </a:r>
            <a:r>
              <a:rPr lang="ru-RU">
                <a:solidFill>
                  <a:srgbClr val="202124"/>
                </a:solidFill>
                <a:highlight>
                  <a:srgbClr val="FFFFFF"/>
                </a:highlight>
              </a:rPr>
              <a:t> </a:t>
            </a:r>
            <a:r>
              <a:rPr lang="ru-RU">
                <a:solidFill>
                  <a:srgbClr val="333333"/>
                </a:solidFill>
                <a:highlight>
                  <a:srgbClr val="FFFFFF"/>
                </a:highlight>
              </a:rPr>
              <a:t>если пользователь доскроллил список до конца, то нужно разблокировать кнопку "далее</a:t>
            </a:r>
            <a:endParaRPr>
              <a:solidFill>
                <a:srgbClr val="333333"/>
              </a:solidFill>
              <a:highlight>
                <a:srgbClr val="FFFFFF"/>
              </a:highlight>
            </a:endParaRPr>
          </a:p>
          <a:p>
            <a:pPr marL="0" lvl="0" indent="0" algn="l" rtl="0">
              <a:spcBef>
                <a:spcPts val="0"/>
              </a:spcBef>
              <a:spcAft>
                <a:spcPts val="0"/>
              </a:spcAft>
              <a:buNone/>
            </a:pPr>
            <a:endParaRPr>
              <a:solidFill>
                <a:srgbClr val="333333"/>
              </a:solidFill>
              <a:highlight>
                <a:srgbClr val="FFFFFF"/>
              </a:highlight>
            </a:endParaRPr>
          </a:p>
          <a:p>
            <a:pPr marL="0" lvl="0" indent="0" algn="l" rtl="0">
              <a:spcBef>
                <a:spcPts val="0"/>
              </a:spcBef>
              <a:spcAft>
                <a:spcPts val="0"/>
              </a:spcAft>
              <a:buNone/>
            </a:pPr>
            <a:r>
              <a:rPr lang="ru-RU">
                <a:solidFill>
                  <a:srgbClr val="333333"/>
                </a:solidFill>
                <a:highlight>
                  <a:srgbClr val="FFFFFF"/>
                </a:highlight>
              </a:rPr>
              <a:t>Далее пример  если пользователь начал проскролливать список, то нужно скрыть кнопку        state = scrollState,  AnimatedVisibility(visible = isVisible) {</a:t>
            </a:r>
            <a:endParaRPr>
              <a:solidFill>
                <a:srgbClr val="333333"/>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333333"/>
                </a:solidFill>
                <a:highlight>
                  <a:srgbClr val="FFFFFF"/>
                </a:highlight>
              </a:rPr>
              <a:t>            Button(onClick = onNextClick) {</a:t>
            </a:r>
            <a:endParaRPr>
              <a:solidFill>
                <a:srgbClr val="333333"/>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333333"/>
                </a:solidFill>
                <a:highlight>
                  <a:srgbClr val="FFFFFF"/>
                </a:highlight>
              </a:rPr>
              <a:t>                Text(text = "Далее")</a:t>
            </a:r>
            <a:endParaRPr>
              <a:solidFill>
                <a:srgbClr val="333333"/>
              </a:solidFill>
              <a:highlight>
                <a:srgbClr val="FFFFFF"/>
              </a:highlight>
            </a:endParaRPr>
          </a:p>
          <a:p>
            <a:pPr marL="0" lvl="0" indent="0" algn="l" rtl="0">
              <a:spcBef>
                <a:spcPts val="0"/>
              </a:spcBef>
              <a:spcAft>
                <a:spcPts val="0"/>
              </a:spcAft>
              <a:buNone/>
            </a:pPr>
            <a:endParaRPr>
              <a:solidFill>
                <a:srgbClr val="333333"/>
              </a:solidFill>
              <a:highlight>
                <a:srgbClr val="FFFFFF"/>
              </a:highlight>
            </a:endParaRPr>
          </a:p>
          <a:p>
            <a:pPr marL="0" lvl="0" indent="0" algn="l" rtl="0">
              <a:spcBef>
                <a:spcPts val="0"/>
              </a:spcBef>
              <a:spcAft>
                <a:spcPts val="0"/>
              </a:spcAft>
              <a:buNone/>
            </a:pPr>
            <a:endParaRPr>
              <a:solidFill>
                <a:srgbClr val="333333"/>
              </a:solidFill>
              <a:highlight>
                <a:srgbClr val="FFFFFF"/>
              </a:highlight>
            </a:endParaRPr>
          </a:p>
        </p:txBody>
      </p:sp>
      <p:sp>
        <p:nvSpPr>
          <p:cNvPr id="399" name="Google Shape;399;g3165dd053d7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165dd053d7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g3165dd053d7_0_2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solidFill>
                  <a:srgbClr val="202124"/>
                </a:solidFill>
                <a:highlight>
                  <a:srgbClr val="FFFFFF"/>
                </a:highlight>
              </a:rPr>
              <a:t>В Jetpack Compose LaunchedEffect это API побочных эффектов, который позволяет выполнять асинхронные операции внутри компонуемой функции. Он особенно полезен, когда вам нужно запустить эффект, например выполнить сетевой запрос или трудоёмкие вычисления, и обновить пользовательский интерфейс на основе результата.</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r>
              <a:rPr lang="ru-RU">
                <a:solidFill>
                  <a:srgbClr val="202124"/>
                </a:solidFill>
                <a:highlight>
                  <a:srgbClr val="FFFFFF"/>
                </a:highlight>
              </a:rPr>
              <a:t>С </a:t>
            </a:r>
            <a:r>
              <a:rPr lang="ru-RU">
                <a:solidFill>
                  <a:srgbClr val="202124"/>
                </a:solidFill>
                <a:highlight>
                  <a:schemeClr val="lt1"/>
                </a:highlight>
              </a:rPr>
              <a:t>LaunchedEffect  мы познакомились в разделе анимаций  </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LaunchedEffect() </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LaunchedEffect() запустит свою лямбда-функцию, как только запустится. Она будет запускать свою лямбда-функцию каждый раз, когда изменится один из заданных ключей.</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02124"/>
              </a:solidFill>
              <a:highlight>
                <a:srgbClr val="FFFFFF"/>
              </a:highlight>
            </a:endParaRPr>
          </a:p>
          <a:p>
            <a:pPr marL="0" lvl="0" indent="0" algn="l" rtl="0">
              <a:spcBef>
                <a:spcPts val="0"/>
              </a:spcBef>
              <a:spcAft>
                <a:spcPts val="0"/>
              </a:spcAft>
              <a:buSzPts val="1100"/>
              <a:buNone/>
            </a:pPr>
            <a:r>
              <a:rPr lang="ru-RU">
                <a:solidFill>
                  <a:srgbClr val="202124"/>
                </a:solidFill>
                <a:highlight>
                  <a:srgbClr val="FFFFFF"/>
                </a:highlight>
              </a:rPr>
              <a:t>Преимущество LaunchedEffect() в том, что он предоставляет доступ к области сопрограммы, поэтому вы можете запускать приостанавливаемые функции.</a:t>
            </a:r>
            <a:endParaRPr>
              <a:solidFill>
                <a:srgbClr val="202124"/>
              </a:solidFill>
              <a:highlight>
                <a:srgbClr val="FFFFFF"/>
              </a:highlight>
            </a:endParaRPr>
          </a:p>
          <a:p>
            <a:pPr marL="0" lvl="0" indent="0" algn="l" rtl="0">
              <a:spcBef>
                <a:spcPts val="0"/>
              </a:spcBef>
              <a:spcAft>
                <a:spcPts val="0"/>
              </a:spcAft>
              <a:buSzPts val="1100"/>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В предыдущем примере Toast </a:t>
            </a:r>
            <a:r>
              <a:rPr lang="ru-RU" b="1">
                <a:solidFill>
                  <a:srgbClr val="202124"/>
                </a:solidFill>
                <a:highlight>
                  <a:srgbClr val="FFFFFF"/>
                </a:highlight>
              </a:rPr>
              <a:t>отображается только один раз</a:t>
            </a:r>
            <a:r>
              <a:rPr lang="ru-RU">
                <a:solidFill>
                  <a:srgbClr val="202124"/>
                </a:solidFill>
                <a:highlight>
                  <a:srgbClr val="FFFFFF"/>
                </a:highlight>
              </a:rPr>
              <a:t>, так как ключ, переданный в LaunchedEffect </a:t>
            </a:r>
            <a:r>
              <a:rPr lang="ru-RU" b="1">
                <a:solidFill>
                  <a:srgbClr val="202124"/>
                </a:solidFill>
                <a:highlight>
                  <a:srgbClr val="FFFFFF"/>
                </a:highlight>
              </a:rPr>
              <a:t>UNIT</a:t>
            </a:r>
            <a:r>
              <a:rPr lang="ru-RU">
                <a:solidFill>
                  <a:srgbClr val="202124"/>
                </a:solidFill>
                <a:highlight>
                  <a:srgbClr val="FFFFFF"/>
                </a:highlight>
              </a:rPr>
              <a:t>, всегда один и тот же (</a:t>
            </a:r>
            <a:r>
              <a:rPr lang="ru-RU" b="1">
                <a:solidFill>
                  <a:srgbClr val="202124"/>
                </a:solidFill>
                <a:highlight>
                  <a:srgbClr val="FFFFFF"/>
                </a:highlight>
              </a:rPr>
              <a:t>Unit</a:t>
            </a:r>
            <a:r>
              <a:rPr lang="ru-RU">
                <a:solidFill>
                  <a:srgbClr val="202124"/>
                </a:solidFill>
                <a:highlight>
                  <a:srgbClr val="FFFFFF"/>
                </a:highlight>
              </a:rPr>
              <a:t> является одноэлементным). LaunchEffect будет запускать свою лямбду каждый раз, когда переданные в нее ключи обновляются.</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p:txBody>
      </p:sp>
      <p:sp>
        <p:nvSpPr>
          <p:cNvPr id="410" name="Google Shape;410;g3165dd053d7_0_2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165dd053d7_0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3165dd053d7_0_3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ru-RU" sz="1300" b="1">
                <a:solidFill>
                  <a:srgbClr val="202124"/>
                </a:solidFill>
                <a:highlight>
                  <a:srgbClr val="FFFFFF"/>
                </a:highlight>
              </a:rPr>
              <a:t> </a:t>
            </a:r>
            <a:r>
              <a:rPr lang="ru-RU" sz="1500">
                <a:solidFill>
                  <a:srgbClr val="111111"/>
                </a:solidFill>
                <a:highlight>
                  <a:srgbClr val="FFFFFF"/>
                </a:highlight>
                <a:latin typeface="Roboto"/>
                <a:ea typeface="Roboto"/>
                <a:cs typeface="Roboto"/>
                <a:sym typeface="Roboto"/>
              </a:rPr>
              <a:t>Это используется, когда мы хотим использовать CoroutineScope внутри компонуемого элемента.</a:t>
            </a:r>
            <a:endParaRPr sz="1500">
              <a:solidFill>
                <a:srgbClr val="111111"/>
              </a:solidFill>
              <a:highlight>
                <a:srgbClr val="FFFFFF"/>
              </a:highlight>
              <a:latin typeface="Roboto"/>
              <a:ea typeface="Roboto"/>
              <a:cs typeface="Roboto"/>
              <a:sym typeface="Roboto"/>
            </a:endParaRPr>
          </a:p>
          <a:p>
            <a:pPr marL="0" lvl="0" indent="0" algn="l" rtl="0">
              <a:lnSpc>
                <a:spcPct val="115000"/>
              </a:lnSpc>
              <a:spcBef>
                <a:spcPts val="1400"/>
              </a:spcBef>
              <a:spcAft>
                <a:spcPts val="0"/>
              </a:spcAft>
              <a:buSzPts val="1100"/>
              <a:buNone/>
            </a:pPr>
            <a:endParaRPr sz="1300" b="1">
              <a:solidFill>
                <a:srgbClr val="202124"/>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ru-RU" sz="1300" b="1">
                <a:solidFill>
                  <a:srgbClr val="202124"/>
                </a:solidFill>
                <a:highlight>
                  <a:srgbClr val="FFFFFF"/>
                </a:highlight>
              </a:rPr>
              <a:t>получить область видимости с учётом композиции, чтобы запустить сопрограмму вне композиционной среды</a:t>
            </a:r>
            <a:endParaRPr sz="1300" b="1">
              <a:solidFill>
                <a:srgbClr val="202124"/>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ru-RU">
                <a:solidFill>
                  <a:srgbClr val="202124"/>
                </a:solidFill>
                <a:highlight>
                  <a:srgbClr val="FFFFFF"/>
                </a:highlight>
              </a:rPr>
              <a:t>Поскольку </a:t>
            </a:r>
            <a:r>
              <a:rPr lang="ru-RU">
                <a:solidFill>
                  <a:srgbClr val="202124"/>
                </a:solidFill>
                <a:highlight>
                  <a:srgbClr val="FFFFFF"/>
                </a:highlight>
                <a:latin typeface="Roboto Mono"/>
                <a:ea typeface="Roboto Mono"/>
                <a:cs typeface="Roboto Mono"/>
                <a:sym typeface="Roboto Mono"/>
              </a:rPr>
              <a:t>LaunchedEffect</a:t>
            </a:r>
            <a:r>
              <a:rPr lang="ru-RU">
                <a:solidFill>
                  <a:srgbClr val="202124"/>
                </a:solidFill>
                <a:highlight>
                  <a:srgbClr val="FFFFFF"/>
                </a:highlight>
              </a:rPr>
              <a:t> является составной функцией, её можно использовать только внутри других составных функций. Чтобы запустить сопрограмму вне составной функции, но с таким ограничением, чтобы она автоматически отменялась при выходе из состава, используйте </a:t>
            </a:r>
            <a:r>
              <a:rPr lang="ru-RU" u="sng">
                <a:solidFill>
                  <a:srgbClr val="0000EE"/>
                </a:solidFill>
                <a:highlight>
                  <a:srgbClr val="FFFFFF"/>
                </a:highlight>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rememberCoroutineScope</a:t>
            </a:r>
            <a:r>
              <a:rPr lang="ru-RU">
                <a:solidFill>
                  <a:srgbClr val="202124"/>
                </a:solidFill>
                <a:highlight>
                  <a:srgbClr val="FFFFFF"/>
                </a:highlight>
              </a:rPr>
              <a:t>. Также используйте </a:t>
            </a:r>
            <a:r>
              <a:rPr lang="ru-RU">
                <a:solidFill>
                  <a:srgbClr val="202124"/>
                </a:solidFill>
                <a:highlight>
                  <a:srgbClr val="FFFFFF"/>
                </a:highlight>
                <a:latin typeface="Roboto Mono"/>
                <a:ea typeface="Roboto Mono"/>
                <a:cs typeface="Roboto Mono"/>
                <a:sym typeface="Roboto Mono"/>
              </a:rPr>
              <a:t>rememberCoroutineScope</a:t>
            </a:r>
            <a:r>
              <a:rPr lang="ru-RU">
                <a:solidFill>
                  <a:srgbClr val="202124"/>
                </a:solidFill>
                <a:highlight>
                  <a:srgbClr val="FFFFFF"/>
                </a:highlight>
              </a:rPr>
              <a:t> всякий раз, когда вам нужно вручную управлять жизненным циклом одной или нескольких сопрограмм, например, отменять анимацию при возникновении пользовательского события.</a:t>
            </a:r>
            <a:endParaRPr>
              <a:solidFill>
                <a:srgbClr val="202124"/>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ru-RU">
                <a:solidFill>
                  <a:srgbClr val="202124"/>
                </a:solidFill>
                <a:highlight>
                  <a:srgbClr val="FFFFFF"/>
                </a:highlight>
                <a:latin typeface="Roboto Mono"/>
                <a:ea typeface="Roboto Mono"/>
                <a:cs typeface="Roboto Mono"/>
                <a:sym typeface="Roboto Mono"/>
              </a:rPr>
              <a:t>rememberCoroutineScope</a:t>
            </a:r>
            <a:r>
              <a:rPr lang="ru-RU">
                <a:solidFill>
                  <a:srgbClr val="202124"/>
                </a:solidFill>
                <a:highlight>
                  <a:srgbClr val="FFFFFF"/>
                </a:highlight>
              </a:rPr>
              <a:t> Это составная функция, которая возвращает </a:t>
            </a:r>
            <a:r>
              <a:rPr lang="ru-RU">
                <a:solidFill>
                  <a:srgbClr val="202124"/>
                </a:solidFill>
                <a:highlight>
                  <a:srgbClr val="FFFFFF"/>
                </a:highlight>
                <a:latin typeface="Roboto Mono"/>
                <a:ea typeface="Roboto Mono"/>
                <a:cs typeface="Roboto Mono"/>
                <a:sym typeface="Roboto Mono"/>
              </a:rPr>
              <a:t>CoroutineScope</a:t>
            </a:r>
            <a:r>
              <a:rPr lang="ru-RU">
                <a:solidFill>
                  <a:srgbClr val="202124"/>
                </a:solidFill>
                <a:highlight>
                  <a:srgbClr val="FFFFFF"/>
                </a:highlight>
              </a:rPr>
              <a:t> объект, привязанный к точке композиции, в которой она вызывается. Область видимости будет отменена, когда вызов покинет композицию.</a:t>
            </a:r>
            <a:endParaRPr>
              <a:solidFill>
                <a:srgbClr val="202124"/>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ru-RU">
                <a:solidFill>
                  <a:srgbClr val="202124"/>
                </a:solidFill>
                <a:highlight>
                  <a:srgbClr val="FFFFFF"/>
                </a:highlight>
              </a:rPr>
              <a:t>Следуя предыдущему примеру, вы можете использовать этот код, чтобы отобразить </a:t>
            </a:r>
            <a:r>
              <a:rPr lang="ru-RU">
                <a:solidFill>
                  <a:srgbClr val="202124"/>
                </a:solidFill>
                <a:highlight>
                  <a:srgbClr val="FFFFFF"/>
                </a:highlight>
                <a:latin typeface="Roboto Mono"/>
                <a:ea typeface="Roboto Mono"/>
                <a:cs typeface="Roboto Mono"/>
                <a:sym typeface="Roboto Mono"/>
              </a:rPr>
              <a:t>Snackbar</a:t>
            </a:r>
            <a:r>
              <a:rPr lang="ru-RU">
                <a:solidFill>
                  <a:srgbClr val="202124"/>
                </a:solidFill>
                <a:highlight>
                  <a:srgbClr val="FFFFFF"/>
                </a:highlight>
              </a:rPr>
              <a:t> при нажатии пользователя на </a:t>
            </a:r>
            <a:r>
              <a:rPr lang="ru-RU">
                <a:solidFill>
                  <a:srgbClr val="202124"/>
                </a:solidFill>
                <a:highlight>
                  <a:srgbClr val="FFFFFF"/>
                </a:highlight>
                <a:latin typeface="Roboto Mono"/>
                <a:ea typeface="Roboto Mono"/>
                <a:cs typeface="Roboto Mono"/>
                <a:sym typeface="Roboto Mono"/>
              </a:rPr>
              <a:t>Button</a:t>
            </a:r>
            <a:r>
              <a:rPr lang="ru-RU">
                <a:solidFill>
                  <a:srgbClr val="202124"/>
                </a:solidFill>
                <a:highlight>
                  <a:srgbClr val="FFFFFF"/>
                </a:highlight>
              </a:rPr>
              <a:t>:</a:t>
            </a:r>
            <a:endParaRPr>
              <a:solidFill>
                <a:srgbClr val="202124"/>
              </a:solidFill>
              <a:highlight>
                <a:srgbClr val="FFFFFF"/>
              </a:highlight>
            </a:endParaRPr>
          </a:p>
          <a:p>
            <a:pPr marL="0" lvl="0" indent="0" algn="l" rtl="0">
              <a:spcBef>
                <a:spcPts val="1200"/>
              </a:spcBef>
              <a:spcAft>
                <a:spcPts val="0"/>
              </a:spcAft>
              <a:buNone/>
            </a:pPr>
            <a:endParaRPr>
              <a:solidFill>
                <a:srgbClr val="202124"/>
              </a:solidFill>
              <a:highlight>
                <a:srgbClr val="FFFFFF"/>
              </a:highlight>
            </a:endParaRPr>
          </a:p>
        </p:txBody>
      </p:sp>
      <p:sp>
        <p:nvSpPr>
          <p:cNvPr id="419" name="Google Shape;419;g3165dd053d7_0_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165dd053d7_0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g3165dd053d7_0_3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500">
                <a:solidFill>
                  <a:srgbClr val="111111"/>
                </a:solidFill>
                <a:highlight>
                  <a:srgbClr val="FFFFFF"/>
                </a:highlight>
                <a:latin typeface="Roboto"/>
                <a:ea typeface="Roboto"/>
                <a:cs typeface="Roboto"/>
                <a:sym typeface="Roboto"/>
              </a:rPr>
              <a:t>Проще говоря, функция </a:t>
            </a:r>
            <a:r>
              <a:rPr lang="ru-RU">
                <a:solidFill>
                  <a:srgbClr val="188038"/>
                </a:solidFill>
                <a:highlight>
                  <a:srgbClr val="F0EFED"/>
                </a:highlight>
                <a:latin typeface="Consolas"/>
                <a:ea typeface="Consolas"/>
                <a:cs typeface="Consolas"/>
                <a:sym typeface="Consolas"/>
              </a:rPr>
              <a:t>rememberUpdatedState()</a:t>
            </a:r>
            <a:r>
              <a:rPr lang="ru-RU" sz="1500">
                <a:solidFill>
                  <a:srgbClr val="111111"/>
                </a:solidFill>
                <a:highlight>
                  <a:srgbClr val="FFFFFF"/>
                </a:highlight>
                <a:latin typeface="Roboto"/>
                <a:ea typeface="Roboto"/>
                <a:cs typeface="Roboto"/>
                <a:sym typeface="Roboto"/>
              </a:rPr>
              <a:t> в Jetpack Compose используется для запоминания значения, которое можно обновить во время компоновки. Это полезно, когда у вас есть длительные операции или дорогостоящие вычисления, которые вы не хотите повторять при каждой перекомпоновке.</a:t>
            </a:r>
            <a:endParaRPr sz="1500">
              <a:solidFill>
                <a:srgbClr val="111111"/>
              </a:solidFill>
              <a:highlight>
                <a:srgbClr val="FFFFFF"/>
              </a:highlight>
              <a:latin typeface="Roboto"/>
              <a:ea typeface="Roboto"/>
              <a:cs typeface="Roboto"/>
              <a:sym typeface="Roboto"/>
            </a:endParaRPr>
          </a:p>
          <a:p>
            <a:pPr marL="0" lvl="0" indent="0" algn="l" rtl="0">
              <a:lnSpc>
                <a:spcPct val="115000"/>
              </a:lnSpc>
              <a:spcBef>
                <a:spcPts val="1800"/>
              </a:spcBef>
              <a:spcAft>
                <a:spcPts val="0"/>
              </a:spcAft>
              <a:buClr>
                <a:schemeClr val="dk1"/>
              </a:buClr>
              <a:buSzPts val="1100"/>
              <a:buFont typeface="Arial"/>
              <a:buNone/>
            </a:pPr>
            <a:r>
              <a:rPr lang="ru-RU" sz="1500">
                <a:solidFill>
                  <a:srgbClr val="111111"/>
                </a:solidFill>
                <a:highlight>
                  <a:srgbClr val="FFFFFF"/>
                </a:highlight>
                <a:latin typeface="Roboto"/>
                <a:ea typeface="Roboto"/>
                <a:cs typeface="Roboto"/>
                <a:sym typeface="Roboto"/>
              </a:rPr>
              <a:t>Чтобы использовать </a:t>
            </a:r>
            <a:r>
              <a:rPr lang="ru-RU">
                <a:solidFill>
                  <a:srgbClr val="188038"/>
                </a:solidFill>
                <a:highlight>
                  <a:srgbClr val="F0EFED"/>
                </a:highlight>
                <a:latin typeface="Consolas"/>
                <a:ea typeface="Consolas"/>
                <a:cs typeface="Consolas"/>
                <a:sym typeface="Consolas"/>
              </a:rPr>
              <a:t>rememberUpdatedState()</a:t>
            </a:r>
            <a:r>
              <a:rPr lang="ru-RU" sz="1500">
                <a:solidFill>
                  <a:srgbClr val="111111"/>
                </a:solidFill>
                <a:highlight>
                  <a:srgbClr val="FFFFFF"/>
                </a:highlight>
                <a:latin typeface="Roboto"/>
                <a:ea typeface="Roboto"/>
                <a:cs typeface="Roboto"/>
                <a:sym typeface="Roboto"/>
              </a:rPr>
              <a:t>, вы предоставляете лямбда-функцию, которая вычисляет значение, которое вы хотите запомнить. Значение, возвращаемое лямбда-функцией, будет сохраняться и обновляться при каждом повторном создании компонента.</a:t>
            </a:r>
            <a:endParaRPr sz="1500">
              <a:solidFill>
                <a:srgbClr val="111111"/>
              </a:solidFill>
              <a:highlight>
                <a:srgbClr val="FFFFFF"/>
              </a:highlight>
              <a:latin typeface="Roboto"/>
              <a:ea typeface="Roboto"/>
              <a:cs typeface="Roboto"/>
              <a:sym typeface="Roboto"/>
            </a:endParaRPr>
          </a:p>
          <a:p>
            <a:pPr marL="0" lvl="0" indent="0" algn="l" rtl="0">
              <a:spcBef>
                <a:spcPts val="1800"/>
              </a:spcBef>
              <a:spcAft>
                <a:spcPts val="0"/>
              </a:spcAft>
              <a:buNone/>
            </a:pPr>
            <a:endParaRPr sz="1300" b="1">
              <a:solidFill>
                <a:srgbClr val="202124"/>
              </a:solidFill>
              <a:highlight>
                <a:srgbClr val="FFFFFF"/>
              </a:highlight>
            </a:endParaRPr>
          </a:p>
        </p:txBody>
      </p:sp>
      <p:sp>
        <p:nvSpPr>
          <p:cNvPr id="429" name="Google Shape;429;g3165dd053d7_0_3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165dd053d7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g3165dd053d7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solidFill>
                  <a:srgbClr val="188038"/>
                </a:solidFill>
                <a:highlight>
                  <a:srgbClr val="F0EFED"/>
                </a:highlight>
                <a:latin typeface="Consolas"/>
                <a:ea typeface="Consolas"/>
                <a:cs typeface="Consolas"/>
                <a:sym typeface="Consolas"/>
              </a:rPr>
              <a:t>Disposable effect</a:t>
            </a:r>
            <a:r>
              <a:rPr lang="ru-RU" sz="1500">
                <a:solidFill>
                  <a:srgbClr val="111111"/>
                </a:solidFill>
                <a:highlight>
                  <a:srgbClr val="FFFFFF"/>
                </a:highlight>
                <a:latin typeface="Roboto"/>
                <a:ea typeface="Roboto"/>
                <a:cs typeface="Roboto"/>
                <a:sym typeface="Roboto"/>
              </a:rPr>
              <a:t> Это механизм, предоставляемый Compose для управления жизненным циклом и очистки ресурсов, которые используются во время выполнения компонуемой функции. Он обеспечивает правильное освобождение ресурсов, когда они больше не нужны, предотвращая утечки и улучшая управление памятью.</a:t>
            </a:r>
            <a:endParaRPr>
              <a:solidFill>
                <a:srgbClr val="202124"/>
              </a:solidFill>
              <a:highlight>
                <a:srgbClr val="FFFFFF"/>
              </a:highlight>
            </a:endParaRPr>
          </a:p>
        </p:txBody>
      </p:sp>
      <p:sp>
        <p:nvSpPr>
          <p:cNvPr id="439" name="Google Shape;439;g3165dd053d7_0_3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b="0" i="1">
                <a:latin typeface="Roboto"/>
                <a:ea typeface="Roboto"/>
                <a:cs typeface="Roboto"/>
                <a:sym typeface="Roboto"/>
              </a:rPr>
              <a:t>«Прежде чем мы пойдем дальше, давайте вспомним, что мы узнали в прошлый раз. </a:t>
            </a:r>
            <a:endParaRPr b="0" i="1">
              <a:latin typeface="Roboto"/>
              <a:ea typeface="Roboto"/>
              <a:cs typeface="Roboto"/>
              <a:sym typeface="Roboto"/>
            </a:endParaRPr>
          </a:p>
          <a:p>
            <a:pPr marL="0" lvl="0" indent="0" algn="l" rtl="0">
              <a:spcBef>
                <a:spcPts val="0"/>
              </a:spcBef>
              <a:spcAft>
                <a:spcPts val="0"/>
              </a:spcAft>
              <a:buNone/>
            </a:pPr>
            <a:endParaRPr b="0" i="1">
              <a:latin typeface="Roboto"/>
              <a:ea typeface="Roboto"/>
              <a:cs typeface="Roboto"/>
              <a:sym typeface="Roboto"/>
            </a:endParaRPr>
          </a:p>
          <a:p>
            <a:pPr marL="0" lvl="0" indent="0" algn="l" rtl="0">
              <a:spcBef>
                <a:spcPts val="0"/>
              </a:spcBef>
              <a:spcAft>
                <a:spcPts val="0"/>
              </a:spcAft>
              <a:buNone/>
            </a:pPr>
            <a:r>
              <a:rPr lang="ru-RU" b="0" i="1">
                <a:latin typeface="Roboto"/>
                <a:ea typeface="Roboto"/>
                <a:cs typeface="Roboto"/>
                <a:sym typeface="Roboto"/>
              </a:rPr>
              <a:t>Мы говорили об основах Jetpack Compose, познакомились с Composable функциями, модификаторами и макетами. </a:t>
            </a:r>
            <a:endParaRPr b="0" i="1">
              <a:latin typeface="Roboto"/>
              <a:ea typeface="Roboto"/>
              <a:cs typeface="Roboto"/>
              <a:sym typeface="Roboto"/>
            </a:endParaRPr>
          </a:p>
          <a:p>
            <a:pPr marL="0" lvl="0" indent="0" algn="l" rtl="0">
              <a:spcBef>
                <a:spcPts val="0"/>
              </a:spcBef>
              <a:spcAft>
                <a:spcPts val="0"/>
              </a:spcAft>
              <a:buNone/>
            </a:pPr>
            <a:endParaRPr b="0" i="1">
              <a:latin typeface="Roboto"/>
              <a:ea typeface="Roboto"/>
              <a:cs typeface="Roboto"/>
              <a:sym typeface="Roboto"/>
            </a:endParaRPr>
          </a:p>
          <a:p>
            <a:pPr marL="0" lvl="0" indent="0" algn="l" rtl="0">
              <a:spcBef>
                <a:spcPts val="0"/>
              </a:spcBef>
              <a:spcAft>
                <a:spcPts val="0"/>
              </a:spcAft>
              <a:buNone/>
            </a:pPr>
            <a:r>
              <a:rPr lang="ru-RU" b="1" i="1">
                <a:latin typeface="Roboto"/>
                <a:ea typeface="Roboto"/>
                <a:cs typeface="Roboto"/>
                <a:sym typeface="Roboto"/>
              </a:rPr>
              <a:t>ДОБАВИТЬ ПО ПРОШЛОЙ ЛЕКЦИИ</a:t>
            </a:r>
            <a:endParaRPr b="1" i="1">
              <a:latin typeface="Roboto"/>
              <a:ea typeface="Roboto"/>
              <a:cs typeface="Roboto"/>
              <a:sym typeface="Roboto"/>
            </a:endParaRPr>
          </a:p>
        </p:txBody>
      </p:sp>
      <p:sp>
        <p:nvSpPr>
          <p:cNvPr id="189" name="Google Shape;18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165dd053d7_0_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g3165dd053d7_0_3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sz="1500">
                <a:solidFill>
                  <a:srgbClr val="111111"/>
                </a:solidFill>
                <a:highlight>
                  <a:srgbClr val="FFFFFF"/>
                </a:highlight>
                <a:latin typeface="Roboto"/>
                <a:ea typeface="Roboto"/>
                <a:cs typeface="Roboto"/>
                <a:sym typeface="Roboto"/>
              </a:rPr>
              <a:t>Композитная функция </a:t>
            </a:r>
            <a:r>
              <a:rPr lang="ru-RU">
                <a:solidFill>
                  <a:srgbClr val="188038"/>
                </a:solidFill>
                <a:highlight>
                  <a:srgbClr val="F0EFED"/>
                </a:highlight>
                <a:latin typeface="Consolas"/>
                <a:ea typeface="Consolas"/>
                <a:cs typeface="Consolas"/>
                <a:sym typeface="Consolas"/>
              </a:rPr>
              <a:t>SideEffect</a:t>
            </a:r>
            <a:r>
              <a:rPr lang="ru-RU" sz="1500">
                <a:solidFill>
                  <a:srgbClr val="111111"/>
                </a:solidFill>
                <a:highlight>
                  <a:srgbClr val="FFFFFF"/>
                </a:highlight>
                <a:latin typeface="Roboto"/>
                <a:ea typeface="Roboto"/>
                <a:cs typeface="Roboto"/>
                <a:sym typeface="Roboto"/>
              </a:rPr>
              <a:t> в Jetpack Compose используется для выполнения побочных эффектов, то есть изменений состояния приложения, которые происходят за пределами композитной функции. Например, вы можете использовать </a:t>
            </a:r>
            <a:r>
              <a:rPr lang="ru-RU">
                <a:solidFill>
                  <a:srgbClr val="188038"/>
                </a:solidFill>
                <a:highlight>
                  <a:srgbClr val="F0EFED"/>
                </a:highlight>
                <a:latin typeface="Consolas"/>
                <a:ea typeface="Consolas"/>
                <a:cs typeface="Consolas"/>
                <a:sym typeface="Consolas"/>
              </a:rPr>
              <a:t>SideEffect</a:t>
            </a:r>
            <a:r>
              <a:rPr lang="ru-RU" sz="1500">
                <a:solidFill>
                  <a:srgbClr val="111111"/>
                </a:solidFill>
                <a:highlight>
                  <a:srgbClr val="FFFFFF"/>
                </a:highlight>
                <a:latin typeface="Roboto"/>
                <a:ea typeface="Roboto"/>
                <a:cs typeface="Roboto"/>
                <a:sym typeface="Roboto"/>
              </a:rPr>
              <a:t> для обновления хранилища данных или отправки HTTP-запроса на основе состояния.</a:t>
            </a:r>
            <a:endParaRPr>
              <a:solidFill>
                <a:srgbClr val="202124"/>
              </a:solidFill>
              <a:highlight>
                <a:srgbClr val="FFFFFF"/>
              </a:highlight>
            </a:endParaRPr>
          </a:p>
        </p:txBody>
      </p:sp>
      <p:sp>
        <p:nvSpPr>
          <p:cNvPr id="449" name="Google Shape;449;g3165dd053d7_0_3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165dd053d7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3165dd053d7_0_3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500">
                <a:solidFill>
                  <a:srgbClr val="111111"/>
                </a:solidFill>
                <a:highlight>
                  <a:srgbClr val="FFFFFF"/>
                </a:highlight>
                <a:latin typeface="Roboto"/>
                <a:ea typeface="Roboto"/>
                <a:cs typeface="Roboto"/>
                <a:sym typeface="Roboto"/>
              </a:rPr>
              <a:t>Функция </a:t>
            </a:r>
            <a:r>
              <a:rPr lang="ru-RU">
                <a:solidFill>
                  <a:srgbClr val="188038"/>
                </a:solidFill>
                <a:highlight>
                  <a:srgbClr val="F0EFED"/>
                </a:highlight>
                <a:latin typeface="Consolas"/>
                <a:ea typeface="Consolas"/>
                <a:cs typeface="Consolas"/>
                <a:sym typeface="Consolas"/>
              </a:rPr>
              <a:t>produceState</a:t>
            </a:r>
            <a:r>
              <a:rPr lang="ru-RU" sz="1500">
                <a:solidFill>
                  <a:srgbClr val="111111"/>
                </a:solidFill>
                <a:highlight>
                  <a:srgbClr val="FFFFFF"/>
                </a:highlight>
                <a:latin typeface="Roboto"/>
                <a:ea typeface="Roboto"/>
                <a:cs typeface="Roboto"/>
                <a:sym typeface="Roboto"/>
              </a:rPr>
              <a:t> в Jetpack Compose используется для создания объекта состояния, поддерживаемого сопрограммой. Это означает, что объект состояния можно обновлять из сопрограммы, и изменения будут отражаться в компонуемом элементе, использующем объект состояния.</a:t>
            </a:r>
            <a:endParaRPr sz="1500">
              <a:solidFill>
                <a:srgbClr val="111111"/>
              </a:solidFill>
              <a:highlight>
                <a:srgbClr val="FFFFFF"/>
              </a:highlight>
              <a:latin typeface="Roboto"/>
              <a:ea typeface="Roboto"/>
              <a:cs typeface="Roboto"/>
              <a:sym typeface="Roboto"/>
            </a:endParaRPr>
          </a:p>
          <a:p>
            <a:pPr marL="0" lvl="0" indent="0" algn="l" rtl="0">
              <a:lnSpc>
                <a:spcPct val="115000"/>
              </a:lnSpc>
              <a:spcBef>
                <a:spcPts val="1800"/>
              </a:spcBef>
              <a:spcAft>
                <a:spcPts val="0"/>
              </a:spcAft>
              <a:buClr>
                <a:schemeClr val="dk1"/>
              </a:buClr>
              <a:buSzPts val="1100"/>
              <a:buFont typeface="Arial"/>
              <a:buNone/>
            </a:pPr>
            <a:r>
              <a:rPr lang="ru-RU" sz="1500">
                <a:solidFill>
                  <a:srgbClr val="111111"/>
                </a:solidFill>
                <a:highlight>
                  <a:srgbClr val="FFFFFF"/>
                </a:highlight>
                <a:latin typeface="Roboto"/>
                <a:ea typeface="Roboto"/>
                <a:cs typeface="Roboto"/>
                <a:sym typeface="Roboto"/>
              </a:rPr>
              <a:t>Функция </a:t>
            </a:r>
            <a:r>
              <a:rPr lang="ru-RU">
                <a:solidFill>
                  <a:srgbClr val="188038"/>
                </a:solidFill>
                <a:highlight>
                  <a:srgbClr val="F0EFED"/>
                </a:highlight>
                <a:latin typeface="Consolas"/>
                <a:ea typeface="Consolas"/>
                <a:cs typeface="Consolas"/>
                <a:sym typeface="Consolas"/>
              </a:rPr>
              <a:t>produceState</a:t>
            </a:r>
            <a:r>
              <a:rPr lang="ru-RU" sz="1500">
                <a:solidFill>
                  <a:srgbClr val="111111"/>
                </a:solidFill>
                <a:highlight>
                  <a:srgbClr val="FFFFFF"/>
                </a:highlight>
                <a:latin typeface="Roboto"/>
                <a:ea typeface="Roboto"/>
                <a:cs typeface="Roboto"/>
                <a:sym typeface="Roboto"/>
              </a:rPr>
              <a:t> принимает в качестве аргумента лямбда-выражение, которое используется для инициализации объекта состояния и определения сопрограммы, обновляющей объект состояния. Лямбда-выражение должно возвращать объект </a:t>
            </a:r>
            <a:r>
              <a:rPr lang="ru-RU">
                <a:solidFill>
                  <a:srgbClr val="188038"/>
                </a:solidFill>
                <a:highlight>
                  <a:srgbClr val="F0EFED"/>
                </a:highlight>
                <a:latin typeface="Consolas"/>
                <a:ea typeface="Consolas"/>
                <a:cs typeface="Consolas"/>
                <a:sym typeface="Consolas"/>
              </a:rPr>
              <a:t>State</a:t>
            </a:r>
            <a:endParaRPr>
              <a:solidFill>
                <a:srgbClr val="188038"/>
              </a:solidFill>
              <a:highlight>
                <a:srgbClr val="F0EFED"/>
              </a:highlight>
              <a:latin typeface="Consolas"/>
              <a:ea typeface="Consolas"/>
              <a:cs typeface="Consolas"/>
              <a:sym typeface="Consolas"/>
            </a:endParaRPr>
          </a:p>
          <a:p>
            <a:pPr marL="0" lvl="0" indent="0" algn="l" rtl="0">
              <a:lnSpc>
                <a:spcPct val="115000"/>
              </a:lnSpc>
              <a:spcBef>
                <a:spcPts val="1800"/>
              </a:spcBef>
              <a:spcAft>
                <a:spcPts val="0"/>
              </a:spcAft>
              <a:buClr>
                <a:schemeClr val="dk1"/>
              </a:buClr>
              <a:buSzPts val="1100"/>
              <a:buFont typeface="Arial"/>
              <a:buNone/>
            </a:pPr>
            <a:r>
              <a:rPr lang="ru-RU" sz="1500">
                <a:solidFill>
                  <a:srgbClr val="111111"/>
                </a:solidFill>
                <a:highlight>
                  <a:srgbClr val="FFFFFF"/>
                </a:highlight>
                <a:latin typeface="Roboto"/>
                <a:ea typeface="Roboto"/>
                <a:cs typeface="Roboto"/>
                <a:sym typeface="Roboto"/>
              </a:rPr>
              <a:t>Это альтернатива Flows, так как она также возвращает состояние с помощью </a:t>
            </a:r>
            <a:r>
              <a:rPr lang="ru-RU">
                <a:solidFill>
                  <a:srgbClr val="188038"/>
                </a:solidFill>
                <a:highlight>
                  <a:srgbClr val="F0EFED"/>
                </a:highlight>
                <a:latin typeface="Consolas"/>
                <a:ea typeface="Consolas"/>
                <a:cs typeface="Consolas"/>
                <a:sym typeface="Consolas"/>
              </a:rPr>
              <a:t>collectAsState(initialValue = value)</a:t>
            </a:r>
            <a:r>
              <a:rPr lang="ru-RU" sz="1500">
                <a:solidFill>
                  <a:srgbClr val="111111"/>
                </a:solidFill>
                <a:highlight>
                  <a:srgbClr val="FFFFFF"/>
                </a:highlight>
                <a:latin typeface="Roboto"/>
                <a:ea typeface="Roboto"/>
                <a:cs typeface="Roboto"/>
                <a:sym typeface="Roboto"/>
              </a:rPr>
              <a:t> . Использование этого метода делает код более понятным.</a:t>
            </a:r>
            <a:endParaRPr sz="1500">
              <a:solidFill>
                <a:srgbClr val="111111"/>
              </a:solidFill>
              <a:highlight>
                <a:srgbClr val="FFFFFF"/>
              </a:highlight>
              <a:latin typeface="Roboto"/>
              <a:ea typeface="Roboto"/>
              <a:cs typeface="Roboto"/>
              <a:sym typeface="Roboto"/>
            </a:endParaRPr>
          </a:p>
          <a:p>
            <a:pPr marL="0" lvl="0" indent="0" algn="l" rtl="0">
              <a:spcBef>
                <a:spcPts val="1800"/>
              </a:spcBef>
              <a:spcAft>
                <a:spcPts val="0"/>
              </a:spcAft>
              <a:buNone/>
            </a:pPr>
            <a:endParaRPr sz="1500">
              <a:solidFill>
                <a:srgbClr val="111111"/>
              </a:solidFill>
              <a:highlight>
                <a:srgbClr val="FFFFFF"/>
              </a:highlight>
              <a:latin typeface="Roboto"/>
              <a:ea typeface="Roboto"/>
              <a:cs typeface="Roboto"/>
              <a:sym typeface="Roboto"/>
            </a:endParaRPr>
          </a:p>
        </p:txBody>
      </p:sp>
      <p:sp>
        <p:nvSpPr>
          <p:cNvPr id="460" name="Google Shape;460;g3165dd053d7_0_3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165dd053d7_0_4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3165dd053d7_0_4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1111"/>
              </a:lnSpc>
              <a:spcBef>
                <a:spcPts val="4700"/>
              </a:spcBef>
              <a:spcAft>
                <a:spcPts val="0"/>
              </a:spcAft>
              <a:buSzPts val="1100"/>
              <a:buNone/>
            </a:pPr>
            <a:r>
              <a:rPr lang="ru-RU" sz="3050" b="1">
                <a:highlight>
                  <a:srgbClr val="FFFFFF"/>
                </a:highlight>
                <a:latin typeface="Roboto"/>
                <a:ea typeface="Roboto"/>
                <a:cs typeface="Roboto"/>
                <a:sym typeface="Roboto"/>
              </a:rPr>
              <a:t>Производное состояние</a:t>
            </a:r>
            <a:endParaRPr sz="3050" b="1">
              <a:highlight>
                <a:srgbClr val="FFFFFF"/>
              </a:highlight>
              <a:latin typeface="Roboto"/>
              <a:ea typeface="Roboto"/>
              <a:cs typeface="Roboto"/>
              <a:sym typeface="Roboto"/>
            </a:endParaRPr>
          </a:p>
          <a:p>
            <a:pPr marL="0" lvl="0" indent="0" algn="l" rtl="0">
              <a:lnSpc>
                <a:spcPct val="115000"/>
              </a:lnSpc>
              <a:spcBef>
                <a:spcPts val="2700"/>
              </a:spcBef>
              <a:spcAft>
                <a:spcPts val="0"/>
              </a:spcAft>
              <a:buSzPts val="1100"/>
              <a:buNone/>
            </a:pPr>
            <a:r>
              <a:rPr lang="ru-RU" sz="1500">
                <a:solidFill>
                  <a:srgbClr val="111111"/>
                </a:solidFill>
                <a:highlight>
                  <a:srgbClr val="FFFFFF"/>
                </a:highlight>
                <a:latin typeface="Roboto"/>
                <a:ea typeface="Roboto"/>
                <a:cs typeface="Roboto"/>
                <a:sym typeface="Roboto"/>
              </a:rPr>
              <a:t>Функция </a:t>
            </a:r>
            <a:r>
              <a:rPr lang="ru-RU">
                <a:solidFill>
                  <a:srgbClr val="188038"/>
                </a:solidFill>
                <a:highlight>
                  <a:srgbClr val="F0EFED"/>
                </a:highlight>
                <a:latin typeface="Consolas"/>
                <a:ea typeface="Consolas"/>
                <a:cs typeface="Consolas"/>
                <a:sym typeface="Consolas"/>
              </a:rPr>
              <a:t>derivedStateOf</a:t>
            </a:r>
            <a:r>
              <a:rPr lang="ru-RU" sz="1500">
                <a:solidFill>
                  <a:srgbClr val="111111"/>
                </a:solidFill>
                <a:highlight>
                  <a:srgbClr val="FFFFFF"/>
                </a:highlight>
                <a:latin typeface="Roboto"/>
                <a:ea typeface="Roboto"/>
                <a:cs typeface="Roboto"/>
                <a:sym typeface="Roboto"/>
              </a:rPr>
              <a:t> в Jetpack Compose используется для создания нового объекта состояния на основе существующего объекта состояния.</a:t>
            </a:r>
            <a:endParaRPr sz="1500">
              <a:solidFill>
                <a:srgbClr val="111111"/>
              </a:solidFill>
              <a:highlight>
                <a:srgbClr val="FFFFFF"/>
              </a:highlight>
              <a:latin typeface="Roboto"/>
              <a:ea typeface="Roboto"/>
              <a:cs typeface="Roboto"/>
              <a:sym typeface="Roboto"/>
            </a:endParaRPr>
          </a:p>
          <a:p>
            <a:pPr marL="0" lvl="0" indent="0" algn="l" rtl="0">
              <a:lnSpc>
                <a:spcPct val="115000"/>
              </a:lnSpc>
              <a:spcBef>
                <a:spcPts val="1800"/>
              </a:spcBef>
              <a:spcAft>
                <a:spcPts val="0"/>
              </a:spcAft>
              <a:buSzPts val="1100"/>
              <a:buNone/>
            </a:pPr>
            <a:r>
              <a:rPr lang="ru-RU" sz="1500">
                <a:solidFill>
                  <a:srgbClr val="111111"/>
                </a:solidFill>
                <a:highlight>
                  <a:srgbClr val="FFFFFF"/>
                </a:highlight>
                <a:latin typeface="Roboto"/>
                <a:ea typeface="Roboto"/>
                <a:cs typeface="Roboto"/>
                <a:sym typeface="Roboto"/>
              </a:rPr>
              <a:t>Простыми словами:</a:t>
            </a:r>
            <a:endParaRPr sz="1500">
              <a:solidFill>
                <a:srgbClr val="111111"/>
              </a:solidFill>
              <a:highlight>
                <a:srgbClr val="FFFFFF"/>
              </a:highlight>
              <a:latin typeface="Roboto"/>
              <a:ea typeface="Roboto"/>
              <a:cs typeface="Roboto"/>
              <a:sym typeface="Roboto"/>
            </a:endParaRPr>
          </a:p>
          <a:p>
            <a:pPr marL="0" lvl="0" indent="0" algn="l" rtl="0">
              <a:lnSpc>
                <a:spcPct val="115000"/>
              </a:lnSpc>
              <a:spcBef>
                <a:spcPts val="1800"/>
              </a:spcBef>
              <a:spcAft>
                <a:spcPts val="0"/>
              </a:spcAft>
              <a:buSzPts val="1100"/>
              <a:buNone/>
            </a:pPr>
            <a:r>
              <a:rPr lang="ru-RU" sz="1500">
                <a:solidFill>
                  <a:srgbClr val="111111"/>
                </a:solidFill>
                <a:highlight>
                  <a:srgbClr val="FFFFFF"/>
                </a:highlight>
                <a:latin typeface="Roboto"/>
                <a:ea typeface="Roboto"/>
                <a:cs typeface="Roboto"/>
                <a:sym typeface="Roboto"/>
              </a:rPr>
              <a:t>Предположим, что есть сложный расчёт, который зависит от состояния, то есть при каждом изменении состояния расчёт будет выполняться заново, или при использовании этого значения другим компонентом он будет выполняться снова и снова. Чтобы избежать этого, мы кэшируем рассчитанные данные и до тех пор, пока они не изменятся, используем кэшированное значение, чтобы избежать ненужных вычислений.</a:t>
            </a:r>
            <a:endParaRPr sz="1500">
              <a:solidFill>
                <a:srgbClr val="111111"/>
              </a:solidFill>
              <a:highlight>
                <a:srgbClr val="FFFFFF"/>
              </a:highlight>
              <a:latin typeface="Roboto"/>
              <a:ea typeface="Roboto"/>
              <a:cs typeface="Roboto"/>
              <a:sym typeface="Roboto"/>
            </a:endParaRPr>
          </a:p>
          <a:p>
            <a:pPr marL="0" lvl="0" indent="0" algn="l" rtl="0">
              <a:spcBef>
                <a:spcPts val="1800"/>
              </a:spcBef>
              <a:spcAft>
                <a:spcPts val="0"/>
              </a:spcAft>
              <a:buNone/>
            </a:pPr>
            <a:endParaRPr sz="1500">
              <a:solidFill>
                <a:srgbClr val="111111"/>
              </a:solidFill>
              <a:highlight>
                <a:srgbClr val="FFFFFF"/>
              </a:highlight>
              <a:latin typeface="Roboto"/>
              <a:ea typeface="Roboto"/>
              <a:cs typeface="Roboto"/>
              <a:sym typeface="Roboto"/>
            </a:endParaRPr>
          </a:p>
        </p:txBody>
      </p:sp>
      <p:sp>
        <p:nvSpPr>
          <p:cNvPr id="471" name="Google Shape;471;g3165dd053d7_0_4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165dd053d7_0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165dd053d7_0_3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ru-RU" sz="1500">
                <a:solidFill>
                  <a:srgbClr val="111111"/>
                </a:solidFill>
                <a:highlight>
                  <a:srgbClr val="FFFFFF"/>
                </a:highlight>
                <a:latin typeface="Roboto"/>
                <a:ea typeface="Roboto"/>
                <a:cs typeface="Roboto"/>
                <a:sym typeface="Roboto"/>
              </a:rPr>
              <a:t>Функция </a:t>
            </a:r>
            <a:r>
              <a:rPr lang="ru-RU">
                <a:solidFill>
                  <a:srgbClr val="188038"/>
                </a:solidFill>
                <a:highlight>
                  <a:srgbClr val="F0EFED"/>
                </a:highlight>
                <a:latin typeface="Consolas"/>
                <a:ea typeface="Consolas"/>
                <a:cs typeface="Consolas"/>
                <a:sym typeface="Consolas"/>
              </a:rPr>
              <a:t>snapshotFlow()</a:t>
            </a:r>
            <a:r>
              <a:rPr lang="ru-RU" sz="1500">
                <a:solidFill>
                  <a:srgbClr val="111111"/>
                </a:solidFill>
                <a:highlight>
                  <a:srgbClr val="FFFFFF"/>
                </a:highlight>
                <a:latin typeface="Roboto"/>
                <a:ea typeface="Roboto"/>
                <a:cs typeface="Roboto"/>
                <a:sym typeface="Roboto"/>
              </a:rPr>
              <a:t> в Jetpack Compose используется для преобразования объекта </a:t>
            </a:r>
            <a:r>
              <a:rPr lang="ru-RU">
                <a:solidFill>
                  <a:srgbClr val="188038"/>
                </a:solidFill>
                <a:highlight>
                  <a:srgbClr val="F0EFED"/>
                </a:highlight>
                <a:latin typeface="Consolas"/>
                <a:ea typeface="Consolas"/>
                <a:cs typeface="Consolas"/>
                <a:sym typeface="Consolas"/>
              </a:rPr>
              <a:t>State</a:t>
            </a:r>
            <a:r>
              <a:rPr lang="ru-RU" sz="1500">
                <a:solidFill>
                  <a:srgbClr val="111111"/>
                </a:solidFill>
                <a:highlight>
                  <a:srgbClr val="FFFFFF"/>
                </a:highlight>
                <a:latin typeface="Roboto"/>
                <a:ea typeface="Roboto"/>
                <a:cs typeface="Roboto"/>
                <a:sym typeface="Roboto"/>
              </a:rPr>
              <a:t> в </a:t>
            </a:r>
            <a:r>
              <a:rPr lang="ru-RU">
                <a:solidFill>
                  <a:srgbClr val="188038"/>
                </a:solidFill>
                <a:highlight>
                  <a:srgbClr val="F0EFED"/>
                </a:highlight>
                <a:latin typeface="Consolas"/>
                <a:ea typeface="Consolas"/>
                <a:cs typeface="Consolas"/>
                <a:sym typeface="Consolas"/>
              </a:rPr>
              <a:t>Flow</a:t>
            </a:r>
            <a:r>
              <a:rPr lang="ru-RU" sz="1500">
                <a:solidFill>
                  <a:srgbClr val="111111"/>
                </a:solidFill>
                <a:highlight>
                  <a:srgbClr val="FFFFFF"/>
                </a:highlight>
                <a:latin typeface="Roboto"/>
                <a:ea typeface="Roboto"/>
                <a:cs typeface="Roboto"/>
                <a:sym typeface="Roboto"/>
              </a:rPr>
              <a:t>. Это означает, что </a:t>
            </a:r>
            <a:r>
              <a:rPr lang="ru-RU">
                <a:solidFill>
                  <a:srgbClr val="188038"/>
                </a:solidFill>
                <a:highlight>
                  <a:srgbClr val="F0EFED"/>
                </a:highlight>
                <a:latin typeface="Consolas"/>
                <a:ea typeface="Consolas"/>
                <a:cs typeface="Consolas"/>
                <a:sym typeface="Consolas"/>
              </a:rPr>
              <a:t>Flow</a:t>
            </a:r>
            <a:r>
              <a:rPr lang="ru-RU" sz="1500">
                <a:solidFill>
                  <a:srgbClr val="111111"/>
                </a:solidFill>
                <a:highlight>
                  <a:srgbClr val="FFFFFF"/>
                </a:highlight>
                <a:latin typeface="Roboto"/>
                <a:ea typeface="Roboto"/>
                <a:cs typeface="Roboto"/>
                <a:sym typeface="Roboto"/>
              </a:rPr>
              <a:t> будет выдавать текущее значение объекта </a:t>
            </a:r>
            <a:r>
              <a:rPr lang="ru-RU">
                <a:solidFill>
                  <a:srgbClr val="188038"/>
                </a:solidFill>
                <a:highlight>
                  <a:srgbClr val="F0EFED"/>
                </a:highlight>
                <a:latin typeface="Consolas"/>
                <a:ea typeface="Consolas"/>
                <a:cs typeface="Consolas"/>
                <a:sym typeface="Consolas"/>
              </a:rPr>
              <a:t>State</a:t>
            </a:r>
            <a:r>
              <a:rPr lang="ru-RU" sz="1500">
                <a:solidFill>
                  <a:srgbClr val="111111"/>
                </a:solidFill>
                <a:highlight>
                  <a:srgbClr val="FFFFFF"/>
                </a:highlight>
                <a:latin typeface="Roboto"/>
                <a:ea typeface="Roboto"/>
                <a:cs typeface="Roboto"/>
                <a:sym typeface="Roboto"/>
              </a:rPr>
              <a:t> при каждом изменении объекта </a:t>
            </a:r>
            <a:r>
              <a:rPr lang="ru-RU">
                <a:solidFill>
                  <a:srgbClr val="188038"/>
                </a:solidFill>
                <a:highlight>
                  <a:srgbClr val="F0EFED"/>
                </a:highlight>
                <a:latin typeface="Consolas"/>
                <a:ea typeface="Consolas"/>
                <a:cs typeface="Consolas"/>
                <a:sym typeface="Consolas"/>
              </a:rPr>
              <a:t>State</a:t>
            </a:r>
            <a:r>
              <a:rPr lang="ru-RU" sz="1500">
                <a:solidFill>
                  <a:srgbClr val="111111"/>
                </a:solidFill>
                <a:highlight>
                  <a:srgbClr val="FFFFFF"/>
                </a:highlight>
                <a:latin typeface="Roboto"/>
                <a:ea typeface="Roboto"/>
                <a:cs typeface="Roboto"/>
                <a:sym typeface="Roboto"/>
              </a:rPr>
              <a:t>.</a:t>
            </a:r>
            <a:endParaRPr sz="1500">
              <a:solidFill>
                <a:srgbClr val="111111"/>
              </a:solidFill>
              <a:highlight>
                <a:srgbClr val="FFFFFF"/>
              </a:highlight>
              <a:latin typeface="Roboto"/>
              <a:ea typeface="Roboto"/>
              <a:cs typeface="Roboto"/>
              <a:sym typeface="Roboto"/>
            </a:endParaRPr>
          </a:p>
          <a:p>
            <a:pPr marL="0" lvl="0" indent="0" algn="l" rtl="0">
              <a:lnSpc>
                <a:spcPct val="115000"/>
              </a:lnSpc>
              <a:spcBef>
                <a:spcPts val="1800"/>
              </a:spcBef>
              <a:spcAft>
                <a:spcPts val="0"/>
              </a:spcAft>
              <a:buClr>
                <a:schemeClr val="dk1"/>
              </a:buClr>
              <a:buSzPts val="1100"/>
              <a:buFont typeface="Arial"/>
              <a:buNone/>
            </a:pPr>
            <a:r>
              <a:rPr lang="ru-RU" sz="1500">
                <a:solidFill>
                  <a:srgbClr val="111111"/>
                </a:solidFill>
                <a:highlight>
                  <a:srgbClr val="FFFFFF"/>
                </a:highlight>
                <a:latin typeface="Roboto"/>
                <a:ea typeface="Roboto"/>
                <a:cs typeface="Roboto"/>
                <a:sym typeface="Roboto"/>
              </a:rPr>
              <a:t>Функция </a:t>
            </a:r>
            <a:r>
              <a:rPr lang="ru-RU">
                <a:solidFill>
                  <a:srgbClr val="188038"/>
                </a:solidFill>
                <a:highlight>
                  <a:srgbClr val="F0EFED"/>
                </a:highlight>
                <a:latin typeface="Consolas"/>
                <a:ea typeface="Consolas"/>
                <a:cs typeface="Consolas"/>
                <a:sym typeface="Consolas"/>
              </a:rPr>
              <a:t>snapshotFlow()</a:t>
            </a:r>
            <a:r>
              <a:rPr lang="ru-RU" sz="1500">
                <a:solidFill>
                  <a:srgbClr val="111111"/>
                </a:solidFill>
                <a:highlight>
                  <a:srgbClr val="FFFFFF"/>
                </a:highlight>
                <a:latin typeface="Roboto"/>
                <a:ea typeface="Roboto"/>
                <a:cs typeface="Roboto"/>
                <a:sym typeface="Roboto"/>
              </a:rPr>
              <a:t> принимает в качестве аргумента лямбда-выражение, которое используется для извлечения объекта </a:t>
            </a:r>
            <a:r>
              <a:rPr lang="ru-RU">
                <a:solidFill>
                  <a:srgbClr val="188038"/>
                </a:solidFill>
                <a:highlight>
                  <a:srgbClr val="F0EFED"/>
                </a:highlight>
                <a:latin typeface="Consolas"/>
                <a:ea typeface="Consolas"/>
                <a:cs typeface="Consolas"/>
                <a:sym typeface="Consolas"/>
              </a:rPr>
              <a:t>State</a:t>
            </a:r>
            <a:r>
              <a:rPr lang="ru-RU" sz="1500">
                <a:solidFill>
                  <a:srgbClr val="111111"/>
                </a:solidFill>
                <a:highlight>
                  <a:srgbClr val="FFFFFF"/>
                </a:highlight>
                <a:latin typeface="Roboto"/>
                <a:ea typeface="Roboto"/>
                <a:cs typeface="Roboto"/>
                <a:sym typeface="Roboto"/>
              </a:rPr>
              <a:t> из составного объекта. Лямбда-выражение должно возвращать объект </a:t>
            </a:r>
            <a:r>
              <a:rPr lang="ru-RU">
                <a:solidFill>
                  <a:srgbClr val="188038"/>
                </a:solidFill>
                <a:highlight>
                  <a:srgbClr val="F0EFED"/>
                </a:highlight>
                <a:latin typeface="Consolas"/>
                <a:ea typeface="Consolas"/>
                <a:cs typeface="Consolas"/>
                <a:sym typeface="Consolas"/>
              </a:rPr>
              <a:t>State</a:t>
            </a:r>
            <a:endParaRPr>
              <a:solidFill>
                <a:srgbClr val="188038"/>
              </a:solidFill>
              <a:highlight>
                <a:srgbClr val="F0EFED"/>
              </a:highlight>
              <a:latin typeface="Consolas"/>
              <a:ea typeface="Consolas"/>
              <a:cs typeface="Consolas"/>
              <a:sym typeface="Consolas"/>
            </a:endParaRPr>
          </a:p>
          <a:p>
            <a:pPr marL="0" lvl="0" indent="0" algn="l" rtl="0">
              <a:spcBef>
                <a:spcPts val="1800"/>
              </a:spcBef>
              <a:spcAft>
                <a:spcPts val="0"/>
              </a:spcAft>
              <a:buNone/>
            </a:pPr>
            <a:r>
              <a:rPr lang="ru-RU" sz="1500">
                <a:solidFill>
                  <a:srgbClr val="111111"/>
                </a:solidFill>
                <a:highlight>
                  <a:srgbClr val="FFFFFF"/>
                </a:highlight>
                <a:latin typeface="Roboto"/>
                <a:ea typeface="Roboto"/>
                <a:cs typeface="Roboto"/>
                <a:sym typeface="Roboto"/>
              </a:rPr>
              <a:t>Это всё, что нужно знать об обработчиках эффектов в Jetpack Compose. Надеюсь, это поможет вам получить представление и базовое понимание. </a:t>
            </a:r>
            <a:endParaRPr sz="3050" b="1">
              <a:highlight>
                <a:srgbClr val="FFFFFF"/>
              </a:highlight>
              <a:latin typeface="Roboto"/>
              <a:ea typeface="Roboto"/>
              <a:cs typeface="Roboto"/>
              <a:sym typeface="Roboto"/>
            </a:endParaRPr>
          </a:p>
        </p:txBody>
      </p:sp>
      <p:sp>
        <p:nvSpPr>
          <p:cNvPr id="482" name="Google Shape;482;g3165dd053d7_0_3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165dd053d7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g3165dd053d7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ru-RU" sz="1300" b="1">
                <a:highlight>
                  <a:srgbClr val="FFFFFF"/>
                </a:highlight>
                <a:latin typeface="Roboto"/>
                <a:ea typeface="Roboto"/>
                <a:cs typeface="Roboto"/>
                <a:sym typeface="Roboto"/>
              </a:rPr>
              <a:t>Профилирование и отладка — Ищем проблемы до пользователей</a:t>
            </a:r>
            <a:endParaRPr sz="1300" b="1">
              <a:highlight>
                <a:srgbClr val="FFFFFF"/>
              </a:highlight>
              <a:latin typeface="Roboto"/>
              <a:ea typeface="Roboto"/>
              <a:cs typeface="Roboto"/>
              <a:sym typeface="Roboto"/>
            </a:endParaRPr>
          </a:p>
          <a:p>
            <a:pPr marL="0" lvl="0" indent="0" algn="l" rtl="0">
              <a:lnSpc>
                <a:spcPct val="115000"/>
              </a:lnSpc>
              <a:spcBef>
                <a:spcPts val="400"/>
              </a:spcBef>
              <a:spcAft>
                <a:spcPts val="0"/>
              </a:spcAft>
              <a:buSzPts val="1100"/>
              <a:buNone/>
            </a:pPr>
            <a:r>
              <a:rPr lang="ru-RU" sz="1050" i="1">
                <a:highlight>
                  <a:srgbClr val="FFFFFF"/>
                </a:highlight>
                <a:latin typeface="Roboto"/>
                <a:ea typeface="Roboto"/>
                <a:cs typeface="Roboto"/>
                <a:sym typeface="Roboto"/>
              </a:rPr>
              <a:t>Иногда проблемы скрываются глубоко внутри. Профилирование помогает найти узкие места и устранить их. Это как провести медицинский осмотр приложения.</a:t>
            </a:r>
            <a:endParaRPr sz="1050" i="1">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50" i="1">
              <a:highlight>
                <a:srgbClr val="FFFFFF"/>
              </a:highlight>
              <a:latin typeface="Roboto"/>
              <a:ea typeface="Roboto"/>
              <a:cs typeface="Roboto"/>
              <a:sym typeface="Roboto"/>
            </a:endParaRPr>
          </a:p>
          <a:p>
            <a:pPr marL="0" lvl="0" indent="0" algn="l" rtl="0">
              <a:spcBef>
                <a:spcPts val="0"/>
              </a:spcBef>
              <a:spcAft>
                <a:spcPts val="0"/>
              </a:spcAft>
              <a:buNone/>
            </a:pPr>
            <a:r>
              <a:rPr lang="ru-RU">
                <a:solidFill>
                  <a:srgbClr val="202124"/>
                </a:solidFill>
                <a:highlight>
                  <a:srgbClr val="FFFFFF"/>
                </a:highlight>
              </a:rPr>
              <a:t>Приложение работает медленно, если оно реагирует на команды с задержкой, показывает прерывистую анимацию, зависает или потребляет слишком много энергии. Для устранения проблем с производительностью необходимо проанализировать приложение или определить области, в которых приложение неэффективно использует ресурсы, такие как процессор, память, графика или аккумулятор устройства. В этом разделе описаны инструменты и методы Android Studio, которые можно использовать для устранения распространенных проблем с производительностью.</a:t>
            </a:r>
            <a:endParaRPr>
              <a:solidFill>
                <a:srgbClr val="202124"/>
              </a:solidFill>
              <a:highlight>
                <a:srgbClr val="FFFFFF"/>
              </a:highlight>
            </a:endParaRPr>
          </a:p>
        </p:txBody>
      </p:sp>
      <p:sp>
        <p:nvSpPr>
          <p:cNvPr id="493" name="Google Shape;493;g3165dd053d7_0_1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165dd053d7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g3165dd053d7_0_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solidFill>
                  <a:srgbClr val="202124"/>
                </a:solidFill>
                <a:highlight>
                  <a:srgbClr val="FFFFFF"/>
                </a:highlight>
              </a:rPr>
              <a:t> Работа с Canvas — Собственные графические элементы</a:t>
            </a:r>
            <a:endParaRPr>
              <a:solidFill>
                <a:srgbClr val="202124"/>
              </a:solidFill>
              <a:highlight>
                <a:srgbClr val="FFFFFF"/>
              </a:highlight>
            </a:endParaRPr>
          </a:p>
          <a:p>
            <a:pPr marL="0" lvl="0" indent="0" algn="l" rtl="0">
              <a:spcBef>
                <a:spcPts val="0"/>
              </a:spcBef>
              <a:spcAft>
                <a:spcPts val="0"/>
              </a:spcAft>
              <a:buNone/>
            </a:pPr>
            <a:r>
              <a:rPr lang="ru-RU">
                <a:solidFill>
                  <a:srgbClr val="202124"/>
                </a:solidFill>
                <a:highlight>
                  <a:srgbClr val="FFFFFF"/>
                </a:highlight>
              </a:rPr>
              <a:t>Хотите создать что-то уникальное? Canvas в Compose позволяет рисовать прямо в коде — линии, фигуры, анимации. Это ваша цифровая кисть и холст.</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r>
              <a:rPr lang="ru-RU">
                <a:solidFill>
                  <a:srgbClr val="202124"/>
                </a:solidFill>
                <a:highlight>
                  <a:srgbClr val="FFFFFF"/>
                </a:highlight>
              </a:rPr>
              <a:t>Класс Canvas содержит вызовы «рисования». Чтобы что-то нарисовать, вам нужны 4 основных компонента: растровое изображение для хранения пикселей, холст для размещения вызовов рисования (запись в растровое изображение), примитив рисования (например, прямоугольник, контур, текст, растровое изображение) и краска (для описания цветов и стилей рисования).</a:t>
            </a:r>
            <a:endParaRPr>
              <a:solidFill>
                <a:srgbClr val="202124"/>
              </a:solidFill>
              <a:highlight>
                <a:srgbClr val="FFFFFF"/>
              </a:highlight>
            </a:endParaRPr>
          </a:p>
        </p:txBody>
      </p:sp>
      <p:sp>
        <p:nvSpPr>
          <p:cNvPr id="505" name="Google Shape;505;g3165dd053d7_0_1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165dd053d7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3165dd053d7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ru-RU">
                <a:solidFill>
                  <a:srgbClr val="202124"/>
                </a:solidFill>
                <a:highlight>
                  <a:srgbClr val="FFFFFF"/>
                </a:highlight>
              </a:rPr>
              <a:t>Compose не ограничивает вас в использовании возможностей Android. Вы можете обращаться к датчикам, работать с камерой и многими другими API. Это как иметь ключи от всех дверей платформы.</a:t>
            </a:r>
            <a:endParaRPr>
              <a:solidFill>
                <a:srgbClr val="202124"/>
              </a:solidFill>
              <a:highlight>
                <a:srgbClr val="FFFFFF"/>
              </a:highlight>
            </a:endParaRPr>
          </a:p>
          <a:p>
            <a:pPr marL="0" lvl="0" indent="0" algn="l" rtl="0">
              <a:spcBef>
                <a:spcPts val="0"/>
              </a:spcBef>
              <a:spcAft>
                <a:spcPts val="0"/>
              </a:spcAft>
              <a:buSzPts val="1100"/>
              <a:buNone/>
            </a:pPr>
            <a:endParaRPr>
              <a:solidFill>
                <a:srgbClr val="202124"/>
              </a:solidFill>
              <a:highlight>
                <a:srgbClr val="FFFFFF"/>
              </a:highlight>
            </a:endParaRPr>
          </a:p>
          <a:p>
            <a:pPr marL="0" lvl="0" indent="0" algn="l" rtl="0">
              <a:spcBef>
                <a:spcPts val="0"/>
              </a:spcBef>
              <a:spcAft>
                <a:spcPts val="0"/>
              </a:spcAft>
              <a:buSzPts val="1100"/>
              <a:buNone/>
            </a:pPr>
            <a:r>
              <a:rPr lang="ru-RU">
                <a:solidFill>
                  <a:srgbClr val="202124"/>
                </a:solidFill>
                <a:highlight>
                  <a:srgbClr val="FFFFFF"/>
                </a:highlight>
              </a:rPr>
              <a:t>Как пример мы уже познакомились с вызовом доступа к api </a:t>
            </a:r>
            <a:r>
              <a:rPr lang="ru-RU">
                <a:solidFill>
                  <a:srgbClr val="F8F8F2"/>
                </a:solidFill>
                <a:highlight>
                  <a:srgbClr val="08090A"/>
                </a:highlight>
              </a:rPr>
              <a:t>&lt;uses-permission android:name="android.permission.INTERNET"/&gt;  путем добавления данной строчки в наш манифест файл</a:t>
            </a:r>
            <a:endParaRPr>
              <a:solidFill>
                <a:srgbClr val="F8F8F2"/>
              </a:solidFill>
              <a:highlight>
                <a:srgbClr val="08090A"/>
              </a:highlight>
            </a:endParaRPr>
          </a:p>
          <a:p>
            <a:pPr marL="0" lvl="0" indent="0" algn="l" rtl="0">
              <a:spcBef>
                <a:spcPts val="0"/>
              </a:spcBef>
              <a:spcAft>
                <a:spcPts val="0"/>
              </a:spcAft>
              <a:buSzPts val="1100"/>
              <a:buNone/>
            </a:pPr>
            <a:endParaRPr>
              <a:solidFill>
                <a:srgbClr val="202124"/>
              </a:solidFill>
              <a:highlight>
                <a:srgbClr val="FFFFFF"/>
              </a:highlight>
            </a:endParaRPr>
          </a:p>
          <a:p>
            <a:pPr marL="0" lvl="0" indent="0" algn="l" rtl="0">
              <a:spcBef>
                <a:spcPts val="0"/>
              </a:spcBef>
              <a:spcAft>
                <a:spcPts val="0"/>
              </a:spcAft>
              <a:buSzPts val="1100"/>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Разработчику Android-приложений важно быть знакомым с основными Android-API, которые открывают множество возможностей для создания инновационных и многофункциональных приложений. Эти API предоставляют инструменты и ресурсы для доступа к функциям устройства, интеграции сторонних сервисов и создания пользовательских функций. В этом разделе мы познакомим вас с некоторыми из наиболее важных Android-API, которые должен знать каждый разработчик.</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API сервисов на основе определения местоположения</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Включите в свое приложение функции, учитывающие местоположение.</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Получите доступ к GPS или сетевой информации о местоположении.</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Отслеживайте перемещения пользователей и предоставляйте сервисы, основанные на местоположении.</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Создавайте такие приложения, как карты, приложения о погоде, фитнесе или услугах по запросу.</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Camera API</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Взаимодействуйте с аппаратным обеспечением камеры устройства.</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Делайте снимки и видео с помощью различных режимов камеры.</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Установите такие параметры, как экспозиция, фокус и баланс белого.</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Примените обработку изображений в реальном времени.</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Крайне важно для разработки таких приложений, как социальные сети, дополненная реальность или сканирование документов.</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Sensor API</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Получите доступ к различным датчикам, встроенным в устройство Android.</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Собирайте данные с датчиков в режиме реального времени.</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Определение движений и ориентации устройства.</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Создавайте приложения, использующие жесты, игровые контроллеры, отслеживание физической активности или мониторинг окружающей среды.</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Сетевой API</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Выполняйте сетевые операции и взаимодействуйте с удаленными серверами.</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Делайте HTTP-запросы, обрабатывайте аутентификацию, управляйте файлами cookie.</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Извлекайте данные из RESTful API или веб-сервисов.</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Важно для создания приложений, требующих синхронизации данных, интеграции с социальными сетями или общения в реальном времени.</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Media API</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Работайте с различными медиаформатами, включая аудио и видео.</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Воспроизведение и запись аудио- или видеофайлов.</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Получите доступ к метаданным мультимедиа и примените эффекты.</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Создавайте приложения для потоковой передачи аудио или видео.</a:t>
            </a:r>
            <a:endParaRPr>
              <a:solidFill>
                <a:srgbClr val="202124"/>
              </a:solidFill>
              <a:highlight>
                <a:srgbClr val="FFFFFF"/>
              </a:highlight>
            </a:endParaRPr>
          </a:p>
          <a:p>
            <a:pPr marL="0" lvl="0" indent="0" algn="l" rtl="0">
              <a:spcBef>
                <a:spcPts val="0"/>
              </a:spcBef>
              <a:spcAft>
                <a:spcPts val="0"/>
              </a:spcAft>
              <a:buSzPts val="1100"/>
              <a:buNone/>
            </a:pPr>
            <a:r>
              <a:rPr lang="ru-RU">
                <a:solidFill>
                  <a:srgbClr val="202124"/>
                </a:solidFill>
                <a:highlight>
                  <a:srgbClr val="FFFFFF"/>
                </a:highlight>
              </a:rPr>
              <a:t>Необходимо для разработки мультимедийных приложений, таких как музыкальные проигрыватели, потоковое видео или редактирование видео.</a:t>
            </a:r>
            <a:endParaRPr>
              <a:solidFill>
                <a:srgbClr val="202124"/>
              </a:solidFill>
              <a:highlight>
                <a:srgbClr val="FFFFFF"/>
              </a:highlight>
            </a:endParaRPr>
          </a:p>
          <a:p>
            <a:pPr marL="0" lvl="0" indent="0" algn="l" rtl="0">
              <a:spcBef>
                <a:spcPts val="0"/>
              </a:spcBef>
              <a:spcAft>
                <a:spcPts val="0"/>
              </a:spcAft>
              <a:buSzPts val="1100"/>
              <a:buNone/>
            </a:pPr>
            <a:endParaRPr>
              <a:solidFill>
                <a:srgbClr val="202124"/>
              </a:solidFill>
              <a:highlight>
                <a:srgbClr val="FFFFFF"/>
              </a:highlight>
            </a:endParaRPr>
          </a:p>
          <a:p>
            <a:pPr marL="0" lvl="0" indent="0" algn="l" rtl="0">
              <a:spcBef>
                <a:spcPts val="0"/>
              </a:spcBef>
              <a:spcAft>
                <a:spcPts val="0"/>
              </a:spcAft>
              <a:buSzPts val="1100"/>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p:txBody>
      </p:sp>
      <p:sp>
        <p:nvSpPr>
          <p:cNvPr id="518" name="Google Shape;518;g3165dd053d7_0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165dd053d7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g3165dd053d7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solidFill>
                  <a:srgbClr val="202124"/>
                </a:solidFill>
                <a:highlight>
                  <a:srgbClr val="FFFFFF"/>
                </a:highlight>
              </a:rPr>
              <a:t>Но для взаимодействия с внешними и системными API, кроме добавления будет необходимо получить разрешения. После добавления запроса на использование например камеры или интернета пользователь приложения при установке увидит всплывающий popup  </a:t>
            </a:r>
            <a:endParaRPr>
              <a:solidFill>
                <a:srgbClr val="202124"/>
              </a:solidFill>
              <a:highlight>
                <a:srgbClr val="FFFFFF"/>
              </a:highlight>
            </a:endParaRPr>
          </a:p>
          <a:p>
            <a:pPr marL="0" lvl="0" indent="0" algn="l" rtl="0">
              <a:spcBef>
                <a:spcPts val="0"/>
              </a:spcBef>
              <a:spcAft>
                <a:spcPts val="0"/>
              </a:spcAft>
              <a:buSzPts val="1100"/>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Рабочий процесс использования разрешений</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Если ваше приложение предлагает функции, для которых может потребоваться доступ к ограниченным данным или ограниченным действиям, определите, можете ли вы получить информацию или выполнить действия,не запрашивая разрешения. Вы можете реализовать множество сценариев использования в своем приложении, например делать фотографии, приостанавливать воспроизведение мультимедиа и показывать релевантную рекламу, не запрашивая никаких разрешений.</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Если вы решите, что ваше приложение должно получать доступ к ограниченным данным или выполнять ограниченные действия для реализации сценария использования, объявите соответствующие разрешения. Некоторые разрешения, известные как разрешения во время установки, автоматически предоставляются при установке вашего приложения. Другие разрешения, известные как разрешения во время выполнения, требуют от вашего приложения дополнительных действий и запроса разрешения во время выполнения.</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На рисунке 1 показан рабочий процесс использования разрешений для приложений:</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p:txBody>
      </p:sp>
      <p:sp>
        <p:nvSpPr>
          <p:cNvPr id="527" name="Google Shape;527;g3165dd053d7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3165dd053d7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g3165dd053d7_0_2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a:solidFill>
                  <a:srgbClr val="202124"/>
                </a:solidFill>
                <a:highlight>
                  <a:srgbClr val="FFFFFF"/>
                </a:highlight>
              </a:rPr>
              <a:t>Адаптивный дизайн используется для поддержки на разных устройствах. Ваше приложение должно выглядеть отлично на любом экране — от маленького телефона до большого планшета. Адаптивный дизайн позволяет достичь этого без лишних усилий. </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None/>
            </a:pPr>
            <a:r>
              <a:rPr lang="ru-RU">
                <a:solidFill>
                  <a:srgbClr val="202124"/>
                </a:solidFill>
                <a:highlight>
                  <a:srgbClr val="FFFFFF"/>
                </a:highlight>
              </a:rPr>
              <a:t>Адаптивные приложения поддерживают дисплеи всех размеров: весь экран устройства, окна с изменяемым размером в режиме нескольких окон, портретную и альбомную ориентации, сложенные и разложенные дисплеи складных устройств.</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Приложения для Android работают на самых разных устройствах — от складных телефонов-раскладушек до настенных телевизоров. Чтобы обеспечить удобство использования на всех типах устройств, адаптируйте пользовательский интерфейс вашего приложения к разным размерам и конфигурациям дисплеев. Лучшие приложения для Android максимально эффективно используют пространство экрана, которое они занимают, и обрабатывают изменения этого пространства во время работы, включая смену ориентации и изменение размера окна в режимах разделения экрана и рабочего стола.</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Темы</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Документация по адаптивным макетам содержит рекомендации по следующим темам, как:</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Разрабатывайте и внедряйте адаптивные макеты</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Настройте основную навигацию вашего приложения в зависимости от размера окна</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Используйте классы размера окна для адаптации пользовательского интерфейса вашего приложения</a:t>
            </a:r>
            <a:endParaRPr>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ru-RU">
                <a:solidFill>
                  <a:srgbClr val="202124"/>
                </a:solidFill>
                <a:highlight>
                  <a:srgbClr val="FFFFFF"/>
                </a:highlight>
              </a:rPr>
              <a:t>Упростите реализацию канонических макетов, таких как «список-деталь», с помощью API Jetpack</a:t>
            </a:r>
            <a:endParaRPr>
              <a:solidFill>
                <a:srgbClr val="202124"/>
              </a:solidFill>
              <a:highlight>
                <a:srgbClr val="FFFFFF"/>
              </a:highlight>
            </a:endParaRPr>
          </a:p>
          <a:p>
            <a:pPr marL="0" lvl="0" indent="0" algn="l" rtl="0">
              <a:spcBef>
                <a:spcPts val="0"/>
              </a:spcBef>
              <a:spcAft>
                <a:spcPts val="0"/>
              </a:spcAft>
              <a:buNone/>
            </a:pPr>
            <a:endParaRPr>
              <a:solidFill>
                <a:srgbClr val="202124"/>
              </a:solidFill>
              <a:highlight>
                <a:srgbClr val="FFFFFF"/>
              </a:highlight>
            </a:endParaRPr>
          </a:p>
        </p:txBody>
      </p:sp>
      <p:sp>
        <p:nvSpPr>
          <p:cNvPr id="537" name="Google Shape;537;g3165dd053d7_0_2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165dd053d7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3165dd053d7_0_4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sz="1300" b="1">
                <a:highlight>
                  <a:srgbClr val="FFFFFF"/>
                </a:highlight>
                <a:latin typeface="Roboto"/>
                <a:ea typeface="Roboto"/>
                <a:cs typeface="Roboto"/>
                <a:sym typeface="Roboto"/>
              </a:rPr>
              <a:t>Формы — важная часть многих приложений. Правильная валидация ввода улучшает пользовательский опыт и защищает данные. </a:t>
            </a:r>
            <a:endParaRPr sz="1300" b="1">
              <a:highlight>
                <a:srgbClr val="FFFFFF"/>
              </a:highlight>
              <a:latin typeface="Roboto"/>
              <a:ea typeface="Roboto"/>
              <a:cs typeface="Roboto"/>
              <a:sym typeface="Roboto"/>
            </a:endParaRPr>
          </a:p>
          <a:p>
            <a:pPr marL="0" lvl="0" indent="0" algn="l" rtl="0">
              <a:spcBef>
                <a:spcPts val="0"/>
              </a:spcBef>
              <a:spcAft>
                <a:spcPts val="0"/>
              </a:spcAft>
              <a:buNone/>
            </a:pPr>
            <a:endParaRPr sz="1300" b="1">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ru-RU">
                <a:solidFill>
                  <a:srgbClr val="202124"/>
                </a:solidFill>
                <a:highlight>
                  <a:srgbClr val="FFFFFF"/>
                </a:highlight>
              </a:rPr>
              <a:t>Существует два уровня </a:t>
            </a:r>
            <a:r>
              <a:rPr lang="ru-RU">
                <a:solidFill>
                  <a:srgbClr val="202124"/>
                </a:solidFill>
                <a:highlight>
                  <a:srgbClr val="FFFFFF"/>
                </a:highlight>
                <a:latin typeface="Roboto Mono"/>
                <a:ea typeface="Roboto Mono"/>
                <a:cs typeface="Roboto Mono"/>
                <a:sym typeface="Roboto Mono"/>
              </a:rPr>
              <a:t>TextField</a:t>
            </a:r>
            <a:r>
              <a:rPr lang="ru-RU">
                <a:solidFill>
                  <a:srgbClr val="202124"/>
                </a:solidFill>
                <a:highlight>
                  <a:srgbClr val="FFFFFF"/>
                </a:highlight>
              </a:rPr>
              <a:t> реализации:</a:t>
            </a:r>
            <a:endParaRPr>
              <a:solidFill>
                <a:srgbClr val="202124"/>
              </a:solidFill>
              <a:highlight>
                <a:srgbClr val="FFFFFF"/>
              </a:highlight>
            </a:endParaRPr>
          </a:p>
          <a:p>
            <a:pPr marL="457200" lvl="0" indent="-304800" algn="l" rtl="0">
              <a:lnSpc>
                <a:spcPct val="115000"/>
              </a:lnSpc>
              <a:spcBef>
                <a:spcPts val="1200"/>
              </a:spcBef>
              <a:spcAft>
                <a:spcPts val="0"/>
              </a:spcAft>
              <a:buClr>
                <a:srgbClr val="202124"/>
              </a:buClr>
              <a:buSzPts val="1200"/>
              <a:buAutoNum type="arabicPeriod"/>
            </a:pPr>
            <a:r>
              <a:rPr lang="ru-RU">
                <a:solidFill>
                  <a:srgbClr val="202124"/>
                </a:solidFill>
                <a:highlight>
                  <a:srgbClr val="FFFFFF"/>
                </a:highlight>
                <a:latin typeface="Roboto Mono"/>
                <a:ea typeface="Roboto Mono"/>
                <a:cs typeface="Roboto Mono"/>
                <a:sym typeface="Roboto Mono"/>
              </a:rPr>
              <a:t>TextField</a:t>
            </a:r>
            <a:r>
              <a:rPr lang="ru-RU">
                <a:solidFill>
                  <a:srgbClr val="202124"/>
                </a:solidFill>
                <a:highlight>
                  <a:srgbClr val="FFFFFF"/>
                </a:highlight>
              </a:rPr>
              <a:t> Это реализация Material Design. Мы рекомендуем вам выбрать эту реализацию, так как она соответствует </a:t>
            </a:r>
            <a:r>
              <a:rPr lang="ru-RU" u="sng">
                <a:solidFill>
                  <a:schemeClr val="hlink"/>
                </a:solidFill>
                <a:highlight>
                  <a:srgbClr val="FFFFFF"/>
                </a:highlight>
                <a:hlinkClick r:id="rId3"/>
              </a:rPr>
              <a:t>рекомендациям по Material Design</a:t>
            </a:r>
            <a:r>
              <a:rPr lang="ru-RU">
                <a:solidFill>
                  <a:srgbClr val="202124"/>
                </a:solidFill>
                <a:highlight>
                  <a:srgbClr val="FFFFFF"/>
                </a:highlight>
              </a:rPr>
              <a:t>:</a:t>
            </a:r>
            <a:endParaRPr>
              <a:solidFill>
                <a:srgbClr val="202124"/>
              </a:solidFill>
              <a:highlight>
                <a:srgbClr val="FFFFFF"/>
              </a:highlight>
            </a:endParaRPr>
          </a:p>
          <a:p>
            <a:pPr marL="914400" lvl="1" indent="-304800" algn="l" rtl="0">
              <a:lnSpc>
                <a:spcPct val="115000"/>
              </a:lnSpc>
              <a:spcBef>
                <a:spcPts val="0"/>
              </a:spcBef>
              <a:spcAft>
                <a:spcPts val="0"/>
              </a:spcAft>
              <a:buClr>
                <a:srgbClr val="202124"/>
              </a:buClr>
              <a:buSzPts val="1200"/>
              <a:buChar char="●"/>
            </a:pPr>
            <a:r>
              <a:rPr lang="ru-RU">
                <a:solidFill>
                  <a:srgbClr val="202124"/>
                </a:solidFill>
                <a:highlight>
                  <a:srgbClr val="FFFFFF"/>
                </a:highlight>
              </a:rPr>
              <a:t>Стиль по умолчанию </a:t>
            </a:r>
            <a:r>
              <a:rPr lang="ru-RU" u="sng">
                <a:solidFill>
                  <a:schemeClr val="hlink"/>
                </a:solidFill>
                <a:highlight>
                  <a:srgbClr val="FFFFFF"/>
                </a:highlight>
                <a:hlinkClick r:id="rId4"/>
              </a:rPr>
              <a:t>заполнен</a:t>
            </a:r>
            <a:endParaRPr u="sng">
              <a:solidFill>
                <a:schemeClr val="hlink"/>
              </a:solidFill>
              <a:highlight>
                <a:srgbClr val="FFFFFF"/>
              </a:highlight>
            </a:endParaRPr>
          </a:p>
          <a:p>
            <a:pPr marL="914400" lvl="1" indent="-304800" algn="l" rtl="0">
              <a:lnSpc>
                <a:spcPct val="115000"/>
              </a:lnSpc>
              <a:spcBef>
                <a:spcPts val="0"/>
              </a:spcBef>
              <a:spcAft>
                <a:spcPts val="0"/>
              </a:spcAft>
              <a:buClr>
                <a:srgbClr val="202124"/>
              </a:buClr>
              <a:buSzPts val="1200"/>
              <a:buChar char="●"/>
            </a:pPr>
            <a:r>
              <a:rPr lang="ru-RU">
                <a:solidFill>
                  <a:srgbClr val="202124"/>
                </a:solidFill>
                <a:highlight>
                  <a:srgbClr val="FFFFFF"/>
                </a:highlight>
                <a:latin typeface="Roboto Mono"/>
                <a:ea typeface="Roboto Mono"/>
                <a:cs typeface="Roboto Mono"/>
                <a:sym typeface="Roboto Mono"/>
              </a:rPr>
              <a:t>OutlinedTextField</a:t>
            </a:r>
            <a:r>
              <a:rPr lang="ru-RU">
                <a:solidFill>
                  <a:srgbClr val="202124"/>
                </a:solidFill>
                <a:highlight>
                  <a:srgbClr val="FFFFFF"/>
                </a:highlight>
              </a:rPr>
              <a:t> это версия для </a:t>
            </a:r>
            <a:r>
              <a:rPr lang="ru-RU" u="sng">
                <a:solidFill>
                  <a:schemeClr val="hlink"/>
                </a:solidFill>
                <a:highlight>
                  <a:srgbClr val="FFFFFF"/>
                </a:highlight>
                <a:hlinkClick r:id="rId5"/>
              </a:rPr>
              <a:t>набросков</a:t>
            </a:r>
            <a:endParaRPr u="sng">
              <a:solidFill>
                <a:schemeClr val="hlink"/>
              </a:solidFill>
              <a:highlight>
                <a:srgbClr val="FFFFFF"/>
              </a:highlight>
            </a:endParaRPr>
          </a:p>
          <a:p>
            <a:pPr marL="457200" lvl="0" indent="-304800" algn="l" rtl="0">
              <a:lnSpc>
                <a:spcPct val="115000"/>
              </a:lnSpc>
              <a:spcBef>
                <a:spcPts val="0"/>
              </a:spcBef>
              <a:spcAft>
                <a:spcPts val="0"/>
              </a:spcAft>
              <a:buClr>
                <a:srgbClr val="202124"/>
              </a:buClr>
              <a:buSzPts val="1200"/>
              <a:buAutoNum type="arabicPeriod"/>
            </a:pPr>
            <a:r>
              <a:rPr lang="ru-RU" u="sng">
                <a:solidFill>
                  <a:srgbClr val="0000EE"/>
                </a:solidFill>
                <a:highlight>
                  <a:srgbClr val="FFFFFF"/>
                </a:highlight>
                <a:latin typeface="Roboto Mono"/>
                <a:ea typeface="Roboto Mono"/>
                <a:cs typeface="Roboto Mono"/>
                <a:sym typeface="Roboto Mono"/>
                <a:hlinkClick r:id="rId6">
                  <a:extLst>
                    <a:ext uri="{A12FA001-AC4F-418D-AE19-62706E023703}">
                      <ahyp:hlinkClr xmlns:ahyp="http://schemas.microsoft.com/office/drawing/2018/hyperlinkcolor" val="tx"/>
                    </a:ext>
                  </a:extLst>
                </a:hlinkClick>
              </a:rPr>
              <a:t>BasicTextField</a:t>
            </a:r>
            <a:r>
              <a:rPr lang="ru-RU">
                <a:solidFill>
                  <a:srgbClr val="202124"/>
                </a:solidFill>
                <a:highlight>
                  <a:srgbClr val="FFFFFF"/>
                </a:highlight>
              </a:rPr>
              <a:t> позволяет пользователям редактировать текст с помощью аппаратной или программной клавиатуры, но не предоставляет никаких дополнительных функций, таких как подсказки или заполнители.</a:t>
            </a:r>
            <a:endParaRPr>
              <a:solidFill>
                <a:srgbClr val="202124"/>
              </a:solidFill>
              <a:highlight>
                <a:srgbClr val="FFFFFF"/>
              </a:highlight>
            </a:endParaRPr>
          </a:p>
          <a:p>
            <a:pPr marL="0" lvl="0" indent="0" algn="l" rtl="0">
              <a:lnSpc>
                <a:spcPct val="115000"/>
              </a:lnSpc>
              <a:spcBef>
                <a:spcPts val="1800"/>
              </a:spcBef>
              <a:spcAft>
                <a:spcPts val="0"/>
              </a:spcAft>
              <a:buNone/>
            </a:pPr>
            <a:r>
              <a:rPr lang="ru-RU" sz="1700" b="1">
                <a:solidFill>
                  <a:srgbClr val="202124"/>
                </a:solidFill>
                <a:highlight>
                  <a:srgbClr val="FFFFFF"/>
                </a:highlight>
              </a:rPr>
              <a:t>Стиль </a:t>
            </a:r>
            <a:r>
              <a:rPr lang="ru-RU" sz="1700" b="1">
                <a:solidFill>
                  <a:srgbClr val="202124"/>
                </a:solidFill>
                <a:highlight>
                  <a:srgbClr val="FFFFFF"/>
                </a:highlight>
                <a:latin typeface="Roboto Mono"/>
                <a:ea typeface="Roboto Mono"/>
                <a:cs typeface="Roboto Mono"/>
                <a:sym typeface="Roboto Mono"/>
              </a:rPr>
              <a:t>TextField</a:t>
            </a:r>
            <a:endParaRPr sz="1700" b="1">
              <a:solidFill>
                <a:srgbClr val="202124"/>
              </a:solidFill>
              <a:highlight>
                <a:srgbClr val="FFFFFF"/>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ru-RU">
                <a:solidFill>
                  <a:srgbClr val="202124"/>
                </a:solidFill>
                <a:highlight>
                  <a:srgbClr val="FFFFFF"/>
                </a:highlight>
                <a:latin typeface="Roboto Mono"/>
                <a:ea typeface="Roboto Mono"/>
                <a:cs typeface="Roboto Mono"/>
                <a:sym typeface="Roboto Mono"/>
              </a:rPr>
              <a:t>TextField</a:t>
            </a:r>
            <a:r>
              <a:rPr lang="ru-RU">
                <a:solidFill>
                  <a:srgbClr val="202124"/>
                </a:solidFill>
                <a:highlight>
                  <a:srgbClr val="FFFFFF"/>
                </a:highlight>
              </a:rPr>
              <a:t> и </a:t>
            </a:r>
            <a:r>
              <a:rPr lang="ru-RU">
                <a:solidFill>
                  <a:srgbClr val="202124"/>
                </a:solidFill>
                <a:highlight>
                  <a:srgbClr val="FFFFFF"/>
                </a:highlight>
                <a:latin typeface="Roboto Mono"/>
                <a:ea typeface="Roboto Mono"/>
                <a:cs typeface="Roboto Mono"/>
                <a:sym typeface="Roboto Mono"/>
              </a:rPr>
              <a:t>BasicTextField</a:t>
            </a:r>
            <a:r>
              <a:rPr lang="ru-RU">
                <a:solidFill>
                  <a:srgbClr val="202124"/>
                </a:solidFill>
                <a:highlight>
                  <a:srgbClr val="FFFFFF"/>
                </a:highlight>
              </a:rPr>
              <a:t> имеют множество общих параметров для настройки. Полный список для </a:t>
            </a:r>
            <a:r>
              <a:rPr lang="ru-RU">
                <a:solidFill>
                  <a:srgbClr val="202124"/>
                </a:solidFill>
                <a:highlight>
                  <a:srgbClr val="FFFFFF"/>
                </a:highlight>
                <a:latin typeface="Roboto Mono"/>
                <a:ea typeface="Roboto Mono"/>
                <a:cs typeface="Roboto Mono"/>
                <a:sym typeface="Roboto Mono"/>
              </a:rPr>
              <a:t>TextField</a:t>
            </a:r>
            <a:r>
              <a:rPr lang="ru-RU">
                <a:solidFill>
                  <a:srgbClr val="202124"/>
                </a:solidFill>
                <a:highlight>
                  <a:srgbClr val="FFFFFF"/>
                </a:highlight>
              </a:rPr>
              <a:t> доступен в </a:t>
            </a:r>
            <a:r>
              <a:rPr lang="ru-RU" u="sng">
                <a:solidFill>
                  <a:srgbClr val="0000EE"/>
                </a:solidFill>
                <a:highlight>
                  <a:srgbClr val="FFFFFF"/>
                </a:highlight>
                <a:latin typeface="Roboto Mono"/>
                <a:ea typeface="Roboto Mono"/>
                <a:cs typeface="Roboto Mono"/>
                <a:sym typeface="Roboto Mono"/>
                <a:hlinkClick r:id="rId7">
                  <a:extLst>
                    <a:ext uri="{A12FA001-AC4F-418D-AE19-62706E023703}">
                      <ahyp:hlinkClr xmlns:ahyp="http://schemas.microsoft.com/office/drawing/2018/hyperlinkcolor" val="tx"/>
                    </a:ext>
                  </a:extLst>
                </a:hlinkClick>
              </a:rPr>
              <a:t>TextField</a:t>
            </a:r>
            <a:r>
              <a:rPr lang="ru-RU" u="sng">
                <a:solidFill>
                  <a:schemeClr val="hlink"/>
                </a:solidFill>
                <a:highlight>
                  <a:srgbClr val="FFFFFF"/>
                </a:highlight>
                <a:hlinkClick r:id="rId7"/>
              </a:rPr>
              <a:t>исходном коде</a:t>
            </a:r>
            <a:r>
              <a:rPr lang="ru-RU">
                <a:solidFill>
                  <a:srgbClr val="202124"/>
                </a:solidFill>
                <a:highlight>
                  <a:srgbClr val="FFFFFF"/>
                </a:highlight>
              </a:rPr>
              <a:t>. Это неполный список некоторых полезных параметров:</a:t>
            </a:r>
            <a:endParaRPr>
              <a:solidFill>
                <a:srgbClr val="202124"/>
              </a:solidFill>
              <a:highlight>
                <a:srgbClr val="FFFFFF"/>
              </a:highlight>
            </a:endParaRPr>
          </a:p>
          <a:p>
            <a:pPr marL="457200" lvl="0" indent="-304800" algn="l" rtl="0">
              <a:lnSpc>
                <a:spcPct val="115000"/>
              </a:lnSpc>
              <a:spcBef>
                <a:spcPts val="1200"/>
              </a:spcBef>
              <a:spcAft>
                <a:spcPts val="0"/>
              </a:spcAft>
              <a:buClr>
                <a:srgbClr val="202124"/>
              </a:buClr>
              <a:buSzPts val="1200"/>
              <a:buChar char="●"/>
            </a:pPr>
            <a:r>
              <a:rPr lang="ru-RU">
                <a:solidFill>
                  <a:srgbClr val="202124"/>
                </a:solidFill>
                <a:highlight>
                  <a:srgbClr val="FFFFFF"/>
                </a:highlight>
                <a:latin typeface="Roboto Mono"/>
                <a:ea typeface="Roboto Mono"/>
                <a:cs typeface="Roboto Mono"/>
                <a:sym typeface="Roboto Mono"/>
              </a:rPr>
              <a:t>singleLine</a:t>
            </a:r>
            <a:endParaRPr>
              <a:solidFill>
                <a:srgbClr val="202124"/>
              </a:solidFill>
              <a:highlight>
                <a:srgbClr val="FFFFFF"/>
              </a:highlight>
              <a:latin typeface="Roboto Mono"/>
              <a:ea typeface="Roboto Mono"/>
              <a:cs typeface="Roboto Mono"/>
              <a:sym typeface="Roboto Mono"/>
            </a:endParaRPr>
          </a:p>
          <a:p>
            <a:pPr marL="457200" lvl="0" indent="-304800" algn="l" rtl="0">
              <a:lnSpc>
                <a:spcPct val="115000"/>
              </a:lnSpc>
              <a:spcBef>
                <a:spcPts val="0"/>
              </a:spcBef>
              <a:spcAft>
                <a:spcPts val="0"/>
              </a:spcAft>
              <a:buClr>
                <a:srgbClr val="202124"/>
              </a:buClr>
              <a:buSzPts val="1200"/>
              <a:buChar char="●"/>
            </a:pPr>
            <a:r>
              <a:rPr lang="ru-RU">
                <a:solidFill>
                  <a:srgbClr val="202124"/>
                </a:solidFill>
                <a:highlight>
                  <a:srgbClr val="FFFFFF"/>
                </a:highlight>
                <a:latin typeface="Roboto Mono"/>
                <a:ea typeface="Roboto Mono"/>
                <a:cs typeface="Roboto Mono"/>
                <a:sym typeface="Roboto Mono"/>
              </a:rPr>
              <a:t>maxLines</a:t>
            </a:r>
            <a:endParaRPr>
              <a:solidFill>
                <a:srgbClr val="202124"/>
              </a:solidFill>
              <a:highlight>
                <a:srgbClr val="FFFFFF"/>
              </a:highlight>
              <a:latin typeface="Roboto Mono"/>
              <a:ea typeface="Roboto Mono"/>
              <a:cs typeface="Roboto Mono"/>
              <a:sym typeface="Roboto Mono"/>
            </a:endParaRPr>
          </a:p>
          <a:p>
            <a:pPr marL="457200" lvl="0" indent="-304800" algn="l" rtl="0">
              <a:lnSpc>
                <a:spcPct val="115000"/>
              </a:lnSpc>
              <a:spcBef>
                <a:spcPts val="0"/>
              </a:spcBef>
              <a:spcAft>
                <a:spcPts val="0"/>
              </a:spcAft>
              <a:buClr>
                <a:srgbClr val="202124"/>
              </a:buClr>
              <a:buSzPts val="1200"/>
              <a:buChar char="●"/>
            </a:pPr>
            <a:r>
              <a:rPr lang="ru-RU">
                <a:solidFill>
                  <a:srgbClr val="202124"/>
                </a:solidFill>
                <a:highlight>
                  <a:srgbClr val="FFFFFF"/>
                </a:highlight>
                <a:latin typeface="Roboto Mono"/>
                <a:ea typeface="Roboto Mono"/>
                <a:cs typeface="Roboto Mono"/>
                <a:sym typeface="Roboto Mono"/>
              </a:rPr>
              <a:t>textStyle</a:t>
            </a:r>
            <a:endParaRPr>
              <a:solidFill>
                <a:srgbClr val="202124"/>
              </a:solidFill>
              <a:highlight>
                <a:srgbClr val="FFFFFF"/>
              </a:highlight>
              <a:latin typeface="Roboto Mono"/>
              <a:ea typeface="Roboto Mono"/>
              <a:cs typeface="Roboto Mono"/>
              <a:sym typeface="Roboto Mono"/>
            </a:endParaRPr>
          </a:p>
          <a:p>
            <a:pPr marL="0" lvl="0" indent="0" algn="l" rtl="0">
              <a:spcBef>
                <a:spcPts val="900"/>
              </a:spcBef>
              <a:spcAft>
                <a:spcPts val="0"/>
              </a:spcAft>
              <a:buNone/>
            </a:pPr>
            <a:endParaRPr sz="1300" b="1">
              <a:highlight>
                <a:srgbClr val="FFFFFF"/>
              </a:highlight>
              <a:latin typeface="Roboto"/>
              <a:ea typeface="Roboto"/>
              <a:cs typeface="Roboto"/>
              <a:sym typeface="Roboto"/>
            </a:endParaRPr>
          </a:p>
        </p:txBody>
      </p:sp>
      <p:sp>
        <p:nvSpPr>
          <p:cNvPr id="545" name="Google Shape;545;g3165dd053d7_0_4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b="0" i="1">
                <a:latin typeface="Roboto"/>
                <a:ea typeface="Roboto"/>
                <a:cs typeface="Roboto"/>
                <a:sym typeface="Roboto"/>
              </a:rPr>
              <a:t>Анимации в Compose позволяют сделать интерфейс более живым и отзывчивым. </a:t>
            </a:r>
            <a:endParaRPr/>
          </a:p>
          <a:p>
            <a:pPr marL="0" lvl="0" indent="0" algn="l" rtl="0">
              <a:spcBef>
                <a:spcPts val="0"/>
              </a:spcBef>
              <a:spcAft>
                <a:spcPts val="0"/>
              </a:spcAft>
              <a:buNone/>
            </a:pPr>
            <a:endParaRPr b="0" i="1">
              <a:latin typeface="Roboto"/>
              <a:ea typeface="Roboto"/>
              <a:cs typeface="Roboto"/>
              <a:sym typeface="Roboto"/>
            </a:endParaRPr>
          </a:p>
          <a:p>
            <a:pPr marL="0" lvl="0" indent="0" algn="l" rtl="0">
              <a:spcBef>
                <a:spcPts val="0"/>
              </a:spcBef>
              <a:spcAft>
                <a:spcPts val="0"/>
              </a:spcAft>
              <a:buNone/>
            </a:pPr>
            <a:r>
              <a:rPr lang="ru-RU" b="0" i="1">
                <a:latin typeface="Roboto"/>
                <a:ea typeface="Roboto"/>
                <a:cs typeface="Roboto"/>
                <a:sym typeface="Roboto"/>
              </a:rPr>
              <a:t>Они не только радуют глаз, но и улучшают пользовательский опыт. </a:t>
            </a:r>
            <a:endParaRPr/>
          </a:p>
          <a:p>
            <a:pPr marL="0" lvl="0" indent="0" algn="l" rtl="0">
              <a:spcBef>
                <a:spcPts val="0"/>
              </a:spcBef>
              <a:spcAft>
                <a:spcPts val="0"/>
              </a:spcAft>
              <a:buNone/>
            </a:pPr>
            <a:endParaRPr b="0" i="1">
              <a:latin typeface="Roboto"/>
              <a:ea typeface="Roboto"/>
              <a:cs typeface="Roboto"/>
              <a:sym typeface="Roboto"/>
            </a:endParaRPr>
          </a:p>
          <a:p>
            <a:pPr marL="0" lvl="0" indent="0" algn="l" rtl="0">
              <a:spcBef>
                <a:spcPts val="0"/>
              </a:spcBef>
              <a:spcAft>
                <a:spcPts val="0"/>
              </a:spcAft>
              <a:buNone/>
            </a:pPr>
            <a:r>
              <a:rPr lang="ru-RU" b="0" i="1">
                <a:latin typeface="Roboto"/>
                <a:ea typeface="Roboto"/>
                <a:cs typeface="Roboto"/>
                <a:sym typeface="Roboto"/>
              </a:rPr>
              <a:t>Давайте узнаем, как добавить магии в наши приложения.</a:t>
            </a:r>
            <a:endParaRPr b="1" i="1">
              <a:latin typeface="Roboto"/>
              <a:ea typeface="Roboto"/>
              <a:cs typeface="Roboto"/>
              <a:sym typeface="Roboto"/>
            </a:endParaRPr>
          </a:p>
        </p:txBody>
      </p:sp>
      <p:sp>
        <p:nvSpPr>
          <p:cNvPr id="197" name="Google Shape;19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165dd053d7_0_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3165dd053d7_0_4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sz="1300" b="1">
                <a:highlight>
                  <a:srgbClr val="FFFFFF"/>
                </a:highlight>
                <a:latin typeface="Roboto"/>
                <a:ea typeface="Roboto"/>
                <a:cs typeface="Roboto"/>
                <a:sym typeface="Roboto"/>
              </a:rPr>
              <a:t>Подобно использованию стилей текста благодаря brush.api мы аналогично можем применять стили для текстовых элементов.</a:t>
            </a:r>
            <a:endParaRPr sz="1300" b="1">
              <a:highlight>
                <a:srgbClr val="FFFFFF"/>
              </a:highlight>
              <a:latin typeface="Roboto"/>
              <a:ea typeface="Roboto"/>
              <a:cs typeface="Roboto"/>
              <a:sym typeface="Roboto"/>
            </a:endParaRPr>
          </a:p>
          <a:p>
            <a:pPr marL="0" lvl="0" indent="0" algn="l" rtl="0">
              <a:spcBef>
                <a:spcPts val="0"/>
              </a:spcBef>
              <a:spcAft>
                <a:spcPts val="0"/>
              </a:spcAft>
              <a:buNone/>
            </a:pPr>
            <a:endParaRPr sz="1300" b="1">
              <a:highlight>
                <a:srgbClr val="FFFFFF"/>
              </a:highlight>
              <a:latin typeface="Roboto"/>
              <a:ea typeface="Roboto"/>
              <a:cs typeface="Roboto"/>
              <a:sym typeface="Roboto"/>
            </a:endParaRPr>
          </a:p>
          <a:p>
            <a:pPr marL="0" lvl="0" indent="0" algn="l" rtl="0">
              <a:spcBef>
                <a:spcPts val="0"/>
              </a:spcBef>
              <a:spcAft>
                <a:spcPts val="0"/>
              </a:spcAft>
              <a:buNone/>
            </a:pPr>
            <a:r>
              <a:rPr lang="ru-RU" sz="1300" b="1" u="sng">
                <a:solidFill>
                  <a:schemeClr val="hlink"/>
                </a:solidFill>
                <a:highlight>
                  <a:srgbClr val="FFFFFF"/>
                </a:highlight>
                <a:latin typeface="Roboto"/>
                <a:ea typeface="Roboto"/>
                <a:cs typeface="Roboto"/>
                <a:sym typeface="Roboto"/>
                <a:hlinkClick r:id="rId3"/>
              </a:rPr>
              <a:t>https://developer.android.com/develop/ui/compose/text/style-text#brush</a:t>
            </a:r>
            <a:endParaRPr sz="1300" b="1">
              <a:highlight>
                <a:srgbClr val="FFFFFF"/>
              </a:highlight>
              <a:latin typeface="Roboto"/>
              <a:ea typeface="Roboto"/>
              <a:cs typeface="Roboto"/>
              <a:sym typeface="Roboto"/>
            </a:endParaRPr>
          </a:p>
          <a:p>
            <a:pPr marL="0" lvl="0" indent="0" algn="l" rtl="0">
              <a:spcBef>
                <a:spcPts val="0"/>
              </a:spcBef>
              <a:spcAft>
                <a:spcPts val="0"/>
              </a:spcAft>
              <a:buNone/>
            </a:pPr>
            <a:endParaRPr sz="1300" b="1">
              <a:highlight>
                <a:srgbClr val="FFFFFF"/>
              </a:highlight>
              <a:latin typeface="Roboto"/>
              <a:ea typeface="Roboto"/>
              <a:cs typeface="Roboto"/>
              <a:sym typeface="Roboto"/>
            </a:endParaRPr>
          </a:p>
          <a:p>
            <a:pPr marL="0" lvl="0" indent="0" algn="l" rtl="0">
              <a:spcBef>
                <a:spcPts val="0"/>
              </a:spcBef>
              <a:spcAft>
                <a:spcPts val="0"/>
              </a:spcAft>
              <a:buNone/>
            </a:pPr>
            <a:r>
              <a:rPr lang="ru-RU" sz="1300" b="1">
                <a:highlight>
                  <a:srgbClr val="FFFFFF"/>
                </a:highlight>
                <a:latin typeface="Roboto"/>
                <a:ea typeface="Roboto"/>
                <a:cs typeface="Roboto"/>
                <a:sym typeface="Roboto"/>
              </a:rPr>
              <a:t>Аналогично можно использовать применение стилей для пользовательского ввода, а именно программной клавиатуры но ан этом не будем останавливаться тк при использование сторонних клавиатур, даже от гугл нет возможности применять собственные эффекты.</a:t>
            </a:r>
            <a:endParaRPr sz="1300" b="1">
              <a:highlight>
                <a:srgbClr val="FFFFFF"/>
              </a:highlight>
              <a:latin typeface="Roboto"/>
              <a:ea typeface="Roboto"/>
              <a:cs typeface="Roboto"/>
              <a:sym typeface="Roboto"/>
            </a:endParaRPr>
          </a:p>
        </p:txBody>
      </p:sp>
      <p:sp>
        <p:nvSpPr>
          <p:cNvPr id="558" name="Google Shape;558;g3165dd053d7_0_4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165dd053d7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g3165dd053d7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sz="1300" b="1">
                <a:highlight>
                  <a:srgbClr val="FFFFFF"/>
                </a:highlight>
                <a:latin typeface="Roboto"/>
                <a:ea typeface="Roboto"/>
                <a:cs typeface="Roboto"/>
                <a:sym typeface="Roboto"/>
              </a:rPr>
              <a:t>Иногда стандартных модификаторов недостаточно. Создайте свои собственные, чтобы переиспользовать логику и стили во всем приложении.</a:t>
            </a:r>
            <a:endParaRPr sz="1300" b="1">
              <a:highlight>
                <a:srgbClr val="FFFFFF"/>
              </a:highlight>
              <a:latin typeface="Roboto"/>
              <a:ea typeface="Roboto"/>
              <a:cs typeface="Roboto"/>
              <a:sym typeface="Roboto"/>
            </a:endParaRPr>
          </a:p>
          <a:p>
            <a:pPr marL="0" lvl="0" indent="0" algn="l" rtl="0">
              <a:spcBef>
                <a:spcPts val="0"/>
              </a:spcBef>
              <a:spcAft>
                <a:spcPts val="0"/>
              </a:spcAft>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Каждый раз, когда вызывается родительский компонуемый объект, он отвечает за управление размером и расположением всех своих дочерних элементов. Положение дочернего элемента определяется с использованием координат x и y относительно положения родителя. Что касается размера, родительский элемент накладывает ограничения, которые определяют максимально и минимально допустимые размеры высоты и ширины дочернего элемента. В зависимости от конфигурации размер родительского компонента может быть либо фиксированным (например, с помощью модификатора size()), либо рассчитан на основе размера и расположения его дочерних элементов. Все встроенные контейнеры - Box, Row и Column содержат логику, которая измеряет каждого дочернего компонента и вычисляет, как расположить каждый из них. И мы также можем использовать для создания собственных контейнеров все те же методы, которые применяются встроенными контейнерами.</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Кастомные контейнеры компоновки можно разделить на две категории:</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В самой базовой форме пользовательский контейнер может быть реализован как модификатор компоновк, который можно применить к одному элементу пользовательского интерфейса (что-то похожее на стандартный модификатор padding())</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Второй способ представляет создание своего объекта Layout, который будет применяться ко всем дочерним компонентам (аналогично Box, Column и Row)</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Создание кастомного модификатора компоновки</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Общий синтаксис реализации кастомного модификатора компоновки выглядит следующим образом:</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1</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2</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3</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4</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fun Modifier.имя_модификатора (необязательные_параметры) = layout { measurable, constraints -&gt;</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 </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    // код настройки позиции и размера компонента</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Концевой лямбде передаются два параметра с именами measurable и constraints. Параметр measurable представляет дочерний компонент, для которого был вызван модификатор, а параметр constraints содержит максимальную и минимальную ширину и высоту, разрешенные для дочернего компонента.</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Когда модификатор размещает дочерний компонент, ему необходимо знать размеры этого компонента, чтобы убедиться, что он соответствует ограничениям constraints, переданным в лямбда-выражение. Эти значения можно получить, вызвав у объекта measurable метод measure(), в который передается параметр constraints:</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1</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val placeable = measurable.measure(constraints)</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Этот вызов вернет объект класса Placeable, который в свойствах width и height содержит значения высоты и ширины. Тип Placeable предоставляет ряд методов для установки новой позиции компонента в контейнере:</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place()</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placeRelative()</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placeRelativeWithLayer()</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Эти методы имеют множество различных версий, но все они помещают компонент на определенную позицию внутри контейнера.</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Например определим модификатор компоновки, который помещает компонент на определенную позицию с координатами X и Y относительно позиции по умолчанию:</a:t>
            </a:r>
            <a:endParaRPr sz="1300" b="1">
              <a:highlight>
                <a:srgbClr val="FFFFFF"/>
              </a:highlight>
              <a:latin typeface="Roboto"/>
              <a:ea typeface="Roboto"/>
              <a:cs typeface="Roboto"/>
              <a:sym typeface="Roboto"/>
            </a:endParaRPr>
          </a:p>
          <a:p>
            <a:pPr marL="0" lvl="0" indent="0" algn="l" rtl="0">
              <a:spcBef>
                <a:spcPts val="0"/>
              </a:spcBef>
              <a:spcAft>
                <a:spcPts val="0"/>
              </a:spcAft>
              <a:buNone/>
            </a:pPr>
            <a:endParaRPr sz="1300" b="1">
              <a:highlight>
                <a:srgbClr val="FFFFFF"/>
              </a:highlight>
              <a:latin typeface="Roboto"/>
              <a:ea typeface="Roboto"/>
              <a:cs typeface="Roboto"/>
              <a:sym typeface="Roboto"/>
            </a:endParaRPr>
          </a:p>
          <a:p>
            <a:pPr marL="0" lvl="0" indent="0" algn="l" rtl="0">
              <a:spcBef>
                <a:spcPts val="0"/>
              </a:spcBef>
              <a:spcAft>
                <a:spcPts val="0"/>
              </a:spcAft>
              <a:buNone/>
            </a:pPr>
            <a:endParaRPr sz="1300" b="1">
              <a:highlight>
                <a:srgbClr val="FFFFFF"/>
              </a:highlight>
              <a:latin typeface="Roboto"/>
              <a:ea typeface="Roboto"/>
              <a:cs typeface="Roboto"/>
              <a:sym typeface="Roboto"/>
            </a:endParaRPr>
          </a:p>
        </p:txBody>
      </p:sp>
      <p:sp>
        <p:nvSpPr>
          <p:cNvPr id="568" name="Google Shape;568;g3165dd053d7_1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165dd053d7_0_4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3165dd053d7_0_4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sz="1300" b="1">
                <a:highlight>
                  <a:schemeClr val="lt1"/>
                </a:highlight>
                <a:latin typeface="Roboto"/>
                <a:ea typeface="Roboto"/>
                <a:cs typeface="Roboto"/>
                <a:sym typeface="Roboto"/>
              </a:rPr>
              <a:t>Подобно использованию стилей текста благодаря brush.api мы аналогично можем применять стили для текстовых элементов.</a:t>
            </a:r>
            <a:endParaRPr sz="1300" b="1">
              <a:highlight>
                <a:schemeClr val="lt1"/>
              </a:highlight>
              <a:latin typeface="Roboto"/>
              <a:ea typeface="Roboto"/>
              <a:cs typeface="Roboto"/>
              <a:sym typeface="Roboto"/>
            </a:endParaRPr>
          </a:p>
          <a:p>
            <a:pPr marL="0" lvl="0" indent="0" algn="l" rtl="0">
              <a:spcBef>
                <a:spcPts val="0"/>
              </a:spcBef>
              <a:spcAft>
                <a:spcPts val="0"/>
              </a:spcAft>
              <a:buNone/>
            </a:pPr>
            <a:endParaRPr sz="1300" b="1">
              <a:highlight>
                <a:schemeClr val="lt1"/>
              </a:highlight>
              <a:latin typeface="Roboto"/>
              <a:ea typeface="Roboto"/>
              <a:cs typeface="Roboto"/>
              <a:sym typeface="Roboto"/>
            </a:endParaRPr>
          </a:p>
          <a:p>
            <a:pPr marL="0" lvl="0" indent="0" algn="l" rtl="0">
              <a:spcBef>
                <a:spcPts val="0"/>
              </a:spcBef>
              <a:spcAft>
                <a:spcPts val="0"/>
              </a:spcAft>
              <a:buNone/>
            </a:pPr>
            <a:r>
              <a:rPr lang="ru-RU" sz="1300" b="1" u="sng">
                <a:solidFill>
                  <a:schemeClr val="hlink"/>
                </a:solidFill>
                <a:highlight>
                  <a:schemeClr val="lt1"/>
                </a:highlight>
                <a:latin typeface="Roboto"/>
                <a:ea typeface="Roboto"/>
                <a:cs typeface="Roboto"/>
                <a:sym typeface="Roboto"/>
                <a:hlinkClick r:id="rId3"/>
              </a:rPr>
              <a:t>https://developer.android.com/develop/ui/compose/text/style-text#brush</a:t>
            </a:r>
            <a:endParaRPr sz="1300" b="1">
              <a:highlight>
                <a:schemeClr val="lt1"/>
              </a:highlight>
              <a:latin typeface="Roboto"/>
              <a:ea typeface="Roboto"/>
              <a:cs typeface="Roboto"/>
              <a:sym typeface="Roboto"/>
            </a:endParaRPr>
          </a:p>
          <a:p>
            <a:pPr marL="0" lvl="0" indent="0" algn="l" rtl="0">
              <a:spcBef>
                <a:spcPts val="0"/>
              </a:spcBef>
              <a:spcAft>
                <a:spcPts val="0"/>
              </a:spcAft>
              <a:buNone/>
            </a:pPr>
            <a:endParaRPr sz="1300" b="1">
              <a:highlight>
                <a:schemeClr val="lt1"/>
              </a:highlight>
              <a:latin typeface="Roboto"/>
              <a:ea typeface="Roboto"/>
              <a:cs typeface="Roboto"/>
              <a:sym typeface="Roboto"/>
            </a:endParaRPr>
          </a:p>
          <a:p>
            <a:pPr marL="0" lvl="0" indent="0" algn="l" rtl="0">
              <a:spcBef>
                <a:spcPts val="0"/>
              </a:spcBef>
              <a:spcAft>
                <a:spcPts val="0"/>
              </a:spcAft>
              <a:buNone/>
            </a:pPr>
            <a:r>
              <a:rPr lang="ru-RU" sz="1300" b="1">
                <a:highlight>
                  <a:schemeClr val="lt1"/>
                </a:highlight>
                <a:latin typeface="Roboto"/>
                <a:ea typeface="Roboto"/>
                <a:cs typeface="Roboto"/>
                <a:sym typeface="Roboto"/>
              </a:rPr>
              <a:t>Аналогично можно использовать применение стилей для пользовательского ввода, а именно программной клавиатуры но ан этом не будем останавливаться тк при использование сторонних клавиатур, даже от гугл не</a:t>
            </a:r>
            <a:endParaRPr sz="1300" b="1">
              <a:highlight>
                <a:schemeClr val="lt1"/>
              </a:highlight>
              <a:latin typeface="Roboto"/>
              <a:ea typeface="Roboto"/>
              <a:cs typeface="Roboto"/>
              <a:sym typeface="Roboto"/>
            </a:endParaRPr>
          </a:p>
          <a:p>
            <a:pPr marL="0" lvl="0" indent="0" algn="l" rtl="0">
              <a:spcBef>
                <a:spcPts val="0"/>
              </a:spcBef>
              <a:spcAft>
                <a:spcPts val="0"/>
              </a:spcAft>
              <a:buClr>
                <a:schemeClr val="dk1"/>
              </a:buClr>
              <a:buFont typeface="Arial"/>
              <a:buNone/>
            </a:pPr>
            <a:r>
              <a:rPr lang="ru-RU" sz="1300" b="1">
                <a:highlight>
                  <a:schemeClr val="lt1"/>
                </a:highlight>
                <a:latin typeface="Roboto"/>
                <a:ea typeface="Roboto"/>
                <a:cs typeface="Roboto"/>
                <a:sym typeface="Roboto"/>
              </a:rPr>
              <a:t>т возможности применять собственные эффекты.</a:t>
            </a:r>
            <a:endParaRPr sz="1300" b="1">
              <a:highlight>
                <a:schemeClr val="lt1"/>
              </a:highlight>
              <a:latin typeface="Roboto"/>
              <a:ea typeface="Roboto"/>
              <a:cs typeface="Roboto"/>
              <a:sym typeface="Roboto"/>
            </a:endParaRPr>
          </a:p>
        </p:txBody>
      </p:sp>
      <p:sp>
        <p:nvSpPr>
          <p:cNvPr id="577" name="Google Shape;577;g3165dd053d7_0_4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1703bf4b80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g31703bf4b80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ru-RU" sz="1300" b="1">
                <a:highlight>
                  <a:srgbClr val="FFFFFF"/>
                </a:highlight>
                <a:latin typeface="Roboto"/>
                <a:ea typeface="Roboto"/>
                <a:cs typeface="Roboto"/>
                <a:sym typeface="Roboto"/>
              </a:rPr>
              <a:t>Можно добавить https://www.kodeco.com/34398400-lazy-layouts-in-jetpack-compose?page=2</a:t>
            </a:r>
            <a:endParaRPr sz="1300" b="1">
              <a:highlight>
                <a:srgbClr val="FFFFFF"/>
              </a:highlight>
              <a:latin typeface="Roboto"/>
              <a:ea typeface="Roboto"/>
              <a:cs typeface="Roboto"/>
              <a:sym typeface="Roboto"/>
            </a:endParaRPr>
          </a:p>
          <a:p>
            <a:pPr marL="0" lvl="0" indent="0" algn="l" rtl="0">
              <a:spcBef>
                <a:spcPts val="0"/>
              </a:spcBef>
              <a:spcAft>
                <a:spcPts val="0"/>
              </a:spcAft>
              <a:buSzPts val="1100"/>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Отложенные списки необходимы при разработке приложений для Android, поскольку они позволяют пользователям эффективно работать с большими наборами данных без ущерба для производительности. Jetpack Compose предлагает мощные компоненты для реализации отложенных списков в вашем приложении.</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В этом разделе вы узнаете, как использовать LazyColumn и LazyRow для эффективного создания вертикальных и горизонтальных списков, а также для обработки сценариев, требующих реагирования на положение прокрутки и управления им.</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Отложенные списки</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Как упоминалось ранее, основными компонентами для реализации ленивых списков являются LazyColumn и LazyRow. Хотя существуют и другие ленивые компоненты, например ленивые сетки, в этой статье основное внимание будет уделено этим двум.</a:t>
            </a: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SzPts val="1100"/>
              <a:buNone/>
            </a:pPr>
            <a:r>
              <a:rPr lang="ru-RU" sz="1300" b="1">
                <a:highlight>
                  <a:srgbClr val="FFFFFF"/>
                </a:highlight>
                <a:latin typeface="Roboto"/>
                <a:ea typeface="Roboto"/>
                <a:cs typeface="Roboto"/>
                <a:sym typeface="Roboto"/>
              </a:rPr>
              <a:t>Зачем использовать отложенные списки?</a:t>
            </a:r>
            <a:endParaRPr sz="1300" b="1">
              <a:highlight>
                <a:srgbClr val="FFFFFF"/>
              </a:highlight>
              <a:latin typeface="Roboto"/>
              <a:ea typeface="Roboto"/>
              <a:cs typeface="Roboto"/>
              <a:sym typeface="Roboto"/>
            </a:endParaRPr>
          </a:p>
          <a:p>
            <a:pPr marL="0" lvl="0" indent="0" algn="l" rtl="0">
              <a:spcBef>
                <a:spcPts val="0"/>
              </a:spcBef>
              <a:spcAft>
                <a:spcPts val="0"/>
              </a:spcAft>
              <a:buSzPts val="1100"/>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300" b="1">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ru-RU" sz="1300" b="1">
                <a:highlight>
                  <a:srgbClr val="FFFFFF"/>
                </a:highlight>
                <a:latin typeface="Roboto"/>
                <a:ea typeface="Roboto"/>
                <a:cs typeface="Roboto"/>
                <a:sym typeface="Roboto"/>
              </a:rPr>
              <a:t>Использование обычного Column или Row составного элемента с модификатором прокрутки может показаться простым решением, но оно приводит к проблемам с производительностью при работе с большими наборами данных. В таких случаях все элементы в списке компонуются и отображаются независимо от того, видны они на экране или нет. Это может привести к ненужному использованию памяти и замедлить работу вашего приложения. В отличие от этого, отложенные списки компонуют только те элементы, которые видны в данный момент. Такой «отложенный» подход оптимизирует использование ресурсов и повышает производительность вашего приложения, делая прокрутку более плавной и эффективной. Помимо отображения только видимых элементов, отложенные списки также предоставляют механизмы для эффективной обработки динамических данных, обеспечивая эффективное отражение изменений в наборе данных в пользовательском интерфейсе без необходимости повторной компоновки. Хорошее практическое правило: используйте отложенные списки, когда имеете дело с большими или динамически изменяющимися наборами данных, где важна производительность и использование памяти.</a:t>
            </a:r>
            <a:endParaRPr sz="1300" b="1">
              <a:highlight>
                <a:srgbClr val="FFFFFF"/>
              </a:highlight>
              <a:latin typeface="Roboto"/>
              <a:ea typeface="Roboto"/>
              <a:cs typeface="Roboto"/>
              <a:sym typeface="Roboto"/>
            </a:endParaRPr>
          </a:p>
          <a:p>
            <a:pPr marL="0" lvl="0" indent="0" algn="l" rtl="0">
              <a:spcBef>
                <a:spcPts val="0"/>
              </a:spcBef>
              <a:spcAft>
                <a:spcPts val="0"/>
              </a:spcAft>
              <a:buNone/>
            </a:pPr>
            <a:endParaRPr sz="1300" b="1">
              <a:highlight>
                <a:srgbClr val="FFFFFF"/>
              </a:highlight>
              <a:latin typeface="Roboto"/>
              <a:ea typeface="Roboto"/>
              <a:cs typeface="Roboto"/>
              <a:sym typeface="Roboto"/>
            </a:endParaRPr>
          </a:p>
        </p:txBody>
      </p:sp>
      <p:sp>
        <p:nvSpPr>
          <p:cNvPr id="587" name="Google Shape;587;g31703bf4b80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1703bf4b80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g31703bf4b80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sz="1300" b="1">
                <a:highlight>
                  <a:srgbClr val="FFFFFF"/>
                </a:highlight>
                <a:latin typeface="Roboto"/>
                <a:ea typeface="Roboto"/>
                <a:cs typeface="Roboto"/>
                <a:sym typeface="Roboto"/>
              </a:rPr>
              <a:t>Compose — относительно молодая технология написания декларативного UI. Множество разработчиков даже не предполагают, что пишут неоптимальный код в такой критически важной части, и впоследствии это приводит к неожиданной низкой производительности и проседанию.</a:t>
            </a:r>
            <a:endParaRPr sz="1300" b="1">
              <a:highlight>
                <a:srgbClr val="FFFFFF"/>
              </a:highlight>
              <a:latin typeface="Roboto"/>
              <a:ea typeface="Roboto"/>
              <a:cs typeface="Roboto"/>
              <a:sym typeface="Roboto"/>
            </a:endParaRPr>
          </a:p>
          <a:p>
            <a:pPr marL="0" lvl="0" indent="0" algn="l" rtl="0">
              <a:spcBef>
                <a:spcPts val="0"/>
              </a:spcBef>
              <a:spcAft>
                <a:spcPts val="0"/>
              </a:spcAft>
              <a:buNone/>
            </a:pPr>
            <a:endParaRPr sz="1300" b="1">
              <a:highlight>
                <a:srgbClr val="FFFFFF"/>
              </a:highlight>
              <a:latin typeface="Roboto"/>
              <a:ea typeface="Roboto"/>
              <a:cs typeface="Roboto"/>
              <a:sym typeface="Roboto"/>
            </a:endParaRPr>
          </a:p>
        </p:txBody>
      </p:sp>
      <p:sp>
        <p:nvSpPr>
          <p:cNvPr id="597" name="Google Shape;597;g31703bf4b80_0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44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Arial"/>
              <a:buChar char="•"/>
            </a:pPr>
            <a:r>
              <a:rPr lang="ru-RU" b="0" i="1">
                <a:latin typeface="Roboto"/>
                <a:ea typeface="Roboto"/>
                <a:cs typeface="Roboto"/>
                <a:sym typeface="Roboto"/>
              </a:rPr>
              <a:t>Прежде чем начнем изучение аниамаций и их реализацию познакомимся с выбором необходимой анимации, для упрощения принятия решений на сайте  https://developer.android.com/develop/ui/compose/animation/choose-api?hl=ru  присутствует </a:t>
            </a:r>
            <a:r>
              <a:rPr lang="ru-RU" b="0" i="0">
                <a:solidFill>
                  <a:srgbClr val="202124"/>
                </a:solidFill>
                <a:latin typeface="Arial"/>
                <a:ea typeface="Arial"/>
                <a:cs typeface="Arial"/>
                <a:sym typeface="Arial"/>
              </a:rPr>
              <a:t>дерево решений, описывающее, как выбрать подходящий API анимации, и какой </a:t>
            </a:r>
            <a:r>
              <a:rPr lang="ru-RU" b="0" i="1">
                <a:latin typeface="Roboto"/>
                <a:ea typeface="Roboto"/>
                <a:cs typeface="Roboto"/>
                <a:sym typeface="Roboto"/>
              </a:rPr>
              <a:t>тип анимации стоит использовать для каких элементов. </a:t>
            </a:r>
            <a:endParaRPr/>
          </a:p>
          <a:p>
            <a:pPr marL="0" lvl="0" indent="0" algn="l" rtl="0">
              <a:spcBef>
                <a:spcPts val="1800"/>
              </a:spcBef>
              <a:spcAft>
                <a:spcPts val="0"/>
              </a:spcAft>
              <a:buClr>
                <a:schemeClr val="dk1"/>
              </a:buClr>
              <a:buSzPts val="1200"/>
              <a:buFont typeface="Arial"/>
              <a:buNone/>
            </a:pPr>
            <a:endParaRPr b="0" i="1">
              <a:solidFill>
                <a:srgbClr val="202124"/>
              </a:solidFill>
              <a:latin typeface="Roboto"/>
              <a:ea typeface="Roboto"/>
              <a:cs typeface="Roboto"/>
              <a:sym typeface="Roboto"/>
            </a:endParaRPr>
          </a:p>
          <a:p>
            <a:pPr marL="0" lvl="0" indent="-762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Моя анимация больше похожа на искусство, состоящее из множества визуальных элементов? т. е. SVG или изображения</a:t>
            </a:r>
            <a:endParaRPr/>
          </a:p>
          <a:p>
            <a:pPr marL="742950" lvl="1" indent="-28575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есть ли в нем простые SVG? то есть значок с микроанимацией</a:t>
            </a:r>
            <a:endParaRPr b="0" i="0">
              <a:solidFill>
                <a:srgbClr val="202124"/>
              </a:solidFill>
              <a:latin typeface="Arial"/>
              <a:ea typeface="Arial"/>
              <a:cs typeface="Arial"/>
              <a:sym typeface="Arial"/>
            </a:endParaRPr>
          </a:p>
          <a:p>
            <a:pPr marL="1143000" lvl="2"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a:t>
            </a:r>
            <a:r>
              <a:rPr lang="ru-RU" b="0" i="0" u="sng">
                <a:solidFill>
                  <a:srgbClr val="202124"/>
                </a:solidFill>
                <a:latin typeface="Arial"/>
                <a:ea typeface="Arial"/>
                <a:cs typeface="Arial"/>
                <a:sym typeface="Arial"/>
                <a:hlinkClick r:id="rId3">
                  <a:extLst>
                    <a:ext uri="{A12FA001-AC4F-418D-AE19-62706E023703}">
                      <ahyp:hlinkClr xmlns:ahyp="http://schemas.microsoft.com/office/drawing/2018/hyperlinkcolor" val="tx"/>
                    </a:ext>
                  </a:extLst>
                </a:hlinkClick>
              </a:rPr>
              <a:t>AnimatedVectorDrawable</a:t>
            </a:r>
            <a:endParaRPr b="0" i="0">
              <a:solidFill>
                <a:srgbClr val="202124"/>
              </a:solidFill>
              <a:latin typeface="Arial"/>
              <a:ea typeface="Arial"/>
              <a:cs typeface="Arial"/>
              <a:sym typeface="Arial"/>
            </a:endParaRPr>
          </a:p>
          <a:p>
            <a:pPr marL="1143000" lvl="2"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сторонняя платформа анимации, например </a:t>
            </a:r>
            <a:r>
              <a:rPr lang="ru-RU" b="0" i="0" u="sng">
                <a:solidFill>
                  <a:srgbClr val="202124"/>
                </a:solidFill>
                <a:latin typeface="Arial"/>
                <a:ea typeface="Arial"/>
                <a:cs typeface="Arial"/>
                <a:sym typeface="Arial"/>
                <a:hlinkClick r:id="rId4">
                  <a:extLst>
                    <a:ext uri="{A12FA001-AC4F-418D-AE19-62706E023703}">
                      <ahyp:hlinkClr xmlns:ahyp="http://schemas.microsoft.com/office/drawing/2018/hyperlinkcolor" val="tx"/>
                    </a:ext>
                  </a:extLst>
                </a:hlinkClick>
              </a:rPr>
              <a:t>Lottie</a:t>
            </a:r>
            <a:endParaRPr b="0" i="0">
              <a:solidFill>
                <a:srgbClr val="202124"/>
              </a:solidFill>
              <a:latin typeface="Arial"/>
              <a:ea typeface="Arial"/>
              <a:cs typeface="Arial"/>
              <a:sym typeface="Arial"/>
            </a:endParaRPr>
          </a:p>
          <a:p>
            <a:pPr marL="742950" lvl="1" indent="-28575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Нужно ли повторять это вечно?</a:t>
            </a:r>
            <a:endParaRPr/>
          </a:p>
          <a:p>
            <a:pPr marL="1143000" lvl="2"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a:t>
            </a:r>
            <a:r>
              <a:rPr lang="ru-RU" b="0" i="0" u="sng">
                <a:solidFill>
                  <a:srgbClr val="202124"/>
                </a:solidFill>
                <a:latin typeface="Arial"/>
                <a:ea typeface="Arial"/>
                <a:cs typeface="Arial"/>
                <a:sym typeface="Arial"/>
                <a:hlinkClick r:id="rId5">
                  <a:extLst>
                    <a:ext uri="{A12FA001-AC4F-418D-AE19-62706E023703}">
                      <ahyp:hlinkClr xmlns:ahyp="http://schemas.microsoft.com/office/drawing/2018/hyperlinkcolor" val="tx"/>
                    </a:ext>
                  </a:extLst>
                </a:hlinkClick>
              </a:rPr>
              <a:t>rememberInfiniteTransition</a:t>
            </a:r>
            <a:endParaRPr b="0" i="0">
              <a:solidFill>
                <a:srgbClr val="202124"/>
              </a:solidFill>
              <a:latin typeface="Arial"/>
              <a:ea typeface="Arial"/>
              <a:cs typeface="Arial"/>
              <a:sym typeface="Arial"/>
            </a:endParaRPr>
          </a:p>
          <a:p>
            <a:pPr marL="1143000" lvl="2"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это анимация макета?</a:t>
            </a:r>
            <a:endParaRPr/>
          </a:p>
          <a:p>
            <a:pPr marL="1600200" lvl="3"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Переключение между несколькими составными объектами с разным содержанием?</a:t>
            </a:r>
            <a:endParaRPr/>
          </a:p>
          <a:p>
            <a:pPr marL="2057400" lvl="4"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С навигацией-созданием?</a:t>
            </a:r>
            <a:endParaRPr/>
          </a:p>
          <a:p>
            <a:pPr marL="2514600" lvl="5"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a:t>
            </a:r>
            <a:r>
              <a:rPr lang="ru-RU" b="0" i="0" u="sng">
                <a:solidFill>
                  <a:srgbClr val="202124"/>
                </a:solidFill>
                <a:latin typeface="Arial"/>
                <a:ea typeface="Arial"/>
                <a:cs typeface="Arial"/>
                <a:sym typeface="Arial"/>
                <a:hlinkClick r:id="rId6">
                  <a:extLst>
                    <a:ext uri="{A12FA001-AC4F-418D-AE19-62706E023703}">
                      <ahyp:hlinkClr xmlns:ahyp="http://schemas.microsoft.com/office/drawing/2018/hyperlinkcolor" val="tx"/>
                    </a:ext>
                  </a:extLst>
                </a:hlinkClick>
              </a:rPr>
              <a:t>composable()</a:t>
            </a:r>
            <a:r>
              <a:rPr lang="ru-RU" b="0" i="0">
                <a:solidFill>
                  <a:srgbClr val="202124"/>
                </a:solidFill>
                <a:latin typeface="Arial"/>
                <a:ea typeface="Arial"/>
                <a:cs typeface="Arial"/>
                <a:sym typeface="Arial"/>
              </a:rPr>
              <a:t> с установленными enterTransition и exitTransition</a:t>
            </a:r>
            <a:endParaRPr b="0" i="0">
              <a:solidFill>
                <a:srgbClr val="202124"/>
              </a:solidFill>
              <a:latin typeface="Arial"/>
              <a:ea typeface="Arial"/>
              <a:cs typeface="Arial"/>
              <a:sym typeface="Arial"/>
            </a:endParaRPr>
          </a:p>
          <a:p>
            <a:pPr marL="2514600" lvl="5"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a:t>
            </a:r>
            <a:r>
              <a:rPr lang="ru-RU" b="0" i="0" u="sng">
                <a:solidFill>
                  <a:srgbClr val="202124"/>
                </a:solidFill>
                <a:latin typeface="Arial"/>
                <a:ea typeface="Arial"/>
                <a:cs typeface="Arial"/>
                <a:sym typeface="Arial"/>
                <a:hlinkClick r:id="rId7">
                  <a:extLst>
                    <a:ext uri="{A12FA001-AC4F-418D-AE19-62706E023703}">
                      <ahyp:hlinkClr xmlns:ahyp="http://schemas.microsoft.com/office/drawing/2018/hyperlinkcolor" val="tx"/>
                    </a:ext>
                  </a:extLst>
                </a:hlinkClick>
              </a:rPr>
              <a:t>AnimatedContent</a:t>
            </a:r>
            <a:r>
              <a:rPr lang="ru-RU" b="0" i="0">
                <a:solidFill>
                  <a:srgbClr val="202124"/>
                </a:solidFill>
                <a:latin typeface="Arial"/>
                <a:ea typeface="Arial"/>
                <a:cs typeface="Arial"/>
                <a:sym typeface="Arial"/>
              </a:rPr>
              <a:t> , </a:t>
            </a:r>
            <a:r>
              <a:rPr lang="ru-RU" b="0" i="0" u="sng">
                <a:solidFill>
                  <a:srgbClr val="202124"/>
                </a:solidFill>
                <a:latin typeface="Arial"/>
                <a:ea typeface="Arial"/>
                <a:cs typeface="Arial"/>
                <a:sym typeface="Arial"/>
                <a:hlinkClick r:id="rId8">
                  <a:extLst>
                    <a:ext uri="{A12FA001-AC4F-418D-AE19-62706E023703}">
                      <ahyp:hlinkClr xmlns:ahyp="http://schemas.microsoft.com/office/drawing/2018/hyperlinkcolor" val="tx"/>
                    </a:ext>
                  </a:extLst>
                </a:hlinkClick>
              </a:rPr>
              <a:t>Crossfade</a:t>
            </a:r>
            <a:r>
              <a:rPr lang="ru-RU" b="0" i="0">
                <a:solidFill>
                  <a:srgbClr val="202124"/>
                </a:solidFill>
                <a:latin typeface="Arial"/>
                <a:ea typeface="Arial"/>
                <a:cs typeface="Arial"/>
                <a:sym typeface="Arial"/>
              </a:rPr>
              <a:t> или </a:t>
            </a:r>
            <a:r>
              <a:rPr lang="ru-RU" b="0" i="0" u="sng">
                <a:solidFill>
                  <a:srgbClr val="202124"/>
                </a:solidFill>
                <a:latin typeface="Arial"/>
                <a:ea typeface="Arial"/>
                <a:cs typeface="Arial"/>
                <a:sym typeface="Arial"/>
                <a:hlinkClick r:id="rId9">
                  <a:extLst>
                    <a:ext uri="{A12FA001-AC4F-418D-AE19-62706E023703}">
                      <ahyp:hlinkClr xmlns:ahyp="http://schemas.microsoft.com/office/drawing/2018/hyperlinkcolor" val="tx"/>
                    </a:ext>
                  </a:extLst>
                </a:hlinkClick>
              </a:rPr>
              <a:t>Pager</a:t>
            </a:r>
            <a:endParaRPr b="0" i="0">
              <a:solidFill>
                <a:srgbClr val="202124"/>
              </a:solidFill>
              <a:latin typeface="Arial"/>
              <a:ea typeface="Arial"/>
              <a:cs typeface="Arial"/>
              <a:sym typeface="Arial"/>
            </a:endParaRPr>
          </a:p>
          <a:p>
            <a:pPr marL="2057400" lvl="4"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Анимация появления/исчезновения?</a:t>
            </a:r>
            <a:endParaRPr/>
          </a:p>
          <a:p>
            <a:pPr marL="2514600" lvl="5"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a:t>
            </a:r>
            <a:r>
              <a:rPr lang="ru-RU" b="0" i="0" u="sng">
                <a:solidFill>
                  <a:srgbClr val="202124"/>
                </a:solidFill>
                <a:latin typeface="Arial"/>
                <a:ea typeface="Arial"/>
                <a:cs typeface="Arial"/>
                <a:sym typeface="Arial"/>
                <a:hlinkClick r:id="rId10">
                  <a:extLst>
                    <a:ext uri="{A12FA001-AC4F-418D-AE19-62706E023703}">
                      <ahyp:hlinkClr xmlns:ahyp="http://schemas.microsoft.com/office/drawing/2018/hyperlinkcolor" val="tx"/>
                    </a:ext>
                  </a:extLst>
                </a:hlinkClick>
              </a:rPr>
              <a:t>AnimatedVisibility</a:t>
            </a:r>
            <a:r>
              <a:rPr lang="ru-RU" b="0" i="0">
                <a:solidFill>
                  <a:srgbClr val="202124"/>
                </a:solidFill>
                <a:latin typeface="Arial"/>
                <a:ea typeface="Arial"/>
                <a:cs typeface="Arial"/>
                <a:sym typeface="Arial"/>
              </a:rPr>
              <a:t> или </a:t>
            </a:r>
            <a:r>
              <a:rPr lang="ru-RU" b="0" i="0" u="sng">
                <a:solidFill>
                  <a:srgbClr val="202124"/>
                </a:solidFill>
                <a:latin typeface="Arial"/>
                <a:ea typeface="Arial"/>
                <a:cs typeface="Arial"/>
                <a:sym typeface="Arial"/>
                <a:hlinkClick r:id="rId11">
                  <a:extLst>
                    <a:ext uri="{A12FA001-AC4F-418D-AE19-62706E023703}">
                      <ahyp:hlinkClr xmlns:ahyp="http://schemas.microsoft.com/office/drawing/2018/hyperlinkcolor" val="tx"/>
                    </a:ext>
                  </a:extLst>
                </a:hlinkClick>
              </a:rPr>
              <a:t>animateFloatAsState</a:t>
            </a:r>
            <a:r>
              <a:rPr lang="ru-RU" b="0" i="0">
                <a:solidFill>
                  <a:srgbClr val="202124"/>
                </a:solidFill>
                <a:latin typeface="Arial"/>
                <a:ea typeface="Arial"/>
                <a:cs typeface="Arial"/>
                <a:sym typeface="Arial"/>
              </a:rPr>
              <a:t> с Modifier.alpha()</a:t>
            </a:r>
            <a:endParaRPr/>
          </a:p>
          <a:p>
            <a:pPr marL="2514600" lvl="5"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Размер анимации?</a:t>
            </a:r>
            <a:endParaRPr/>
          </a:p>
          <a:p>
            <a:pPr marL="2971800" lvl="6"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a:t>
            </a:r>
            <a:r>
              <a:rPr lang="ru-RU" b="0" i="0" u="sng">
                <a:solidFill>
                  <a:srgbClr val="202124"/>
                </a:solidFill>
                <a:latin typeface="Arial"/>
                <a:ea typeface="Arial"/>
                <a:cs typeface="Arial"/>
                <a:sym typeface="Arial"/>
                <a:hlinkClick r:id="rId12">
                  <a:extLst>
                    <a:ext uri="{A12FA001-AC4F-418D-AE19-62706E023703}">
                      <ahyp:hlinkClr xmlns:ahyp="http://schemas.microsoft.com/office/drawing/2018/hyperlinkcolor" val="tx"/>
                    </a:ext>
                  </a:extLst>
                </a:hlinkClick>
              </a:rPr>
              <a:t>Modifier.animateContentSize</a:t>
            </a:r>
            <a:endParaRPr b="0" i="0">
              <a:solidFill>
                <a:srgbClr val="202124"/>
              </a:solidFill>
              <a:latin typeface="Arial"/>
              <a:ea typeface="Arial"/>
              <a:cs typeface="Arial"/>
              <a:sym typeface="Arial"/>
            </a:endParaRPr>
          </a:p>
          <a:p>
            <a:pPr marL="2971800" lvl="6"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Другое свойство макета? т.е. смещение, заполнение и т.д.</a:t>
            </a:r>
            <a:endParaRPr/>
          </a:p>
          <a:p>
            <a:pPr marL="3429000" lvl="7"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см. «Являются ли объекты полностью независимыми друг от друга?»</a:t>
            </a:r>
            <a:endParaRPr/>
          </a:p>
          <a:p>
            <a:pPr marL="3429000" lvl="7"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Анимация элементов списка?</a:t>
            </a:r>
            <a:endParaRPr/>
          </a:p>
          <a:p>
            <a:pPr marL="3886200" lvl="8"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a:t>
            </a:r>
            <a:r>
              <a:rPr lang="ru-RU" b="0" i="0" u="sng">
                <a:solidFill>
                  <a:srgbClr val="202124"/>
                </a:solidFill>
                <a:latin typeface="Arial"/>
                <a:ea typeface="Arial"/>
                <a:cs typeface="Arial"/>
                <a:sym typeface="Arial"/>
                <a:hlinkClick r:id="rId13">
                  <a:extLst>
                    <a:ext uri="{A12FA001-AC4F-418D-AE19-62706E023703}">
                      <ahyp:hlinkClr xmlns:ahyp="http://schemas.microsoft.com/office/drawing/2018/hyperlinkcolor" val="tx"/>
                    </a:ext>
                  </a:extLst>
                </a:hlinkClick>
              </a:rPr>
              <a:t>animateItemPlacement()</a:t>
            </a:r>
            <a:r>
              <a:rPr lang="ru-RU" b="0" i="0">
                <a:solidFill>
                  <a:srgbClr val="202124"/>
                </a:solidFill>
                <a:latin typeface="Arial"/>
                <a:ea typeface="Arial"/>
                <a:cs typeface="Arial"/>
                <a:sym typeface="Arial"/>
              </a:rPr>
              <a:t> (скоро изменится порядок и будет удалено)</a:t>
            </a:r>
            <a:endParaRPr/>
          </a:p>
          <a:p>
            <a:pPr marL="1600200" lvl="3"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Вам нужно анимировать несколько свойств?</a:t>
            </a:r>
            <a:endParaRPr/>
          </a:p>
          <a:p>
            <a:pPr marL="2057400" lvl="4"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объекты полностью независимы друг от друга?</a:t>
            </a:r>
            <a:endParaRPr/>
          </a:p>
          <a:p>
            <a:pPr marL="2514600" lvl="5"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a:t>
            </a:r>
            <a:r>
              <a:rPr lang="ru-RU" b="0" i="0" u="sng">
                <a:solidFill>
                  <a:srgbClr val="202124"/>
                </a:solidFill>
                <a:latin typeface="Arial"/>
                <a:ea typeface="Arial"/>
                <a:cs typeface="Arial"/>
                <a:sym typeface="Arial"/>
                <a:hlinkClick r:id="rId11">
                  <a:extLst>
                    <a:ext uri="{A12FA001-AC4F-418D-AE19-62706E023703}">
                      <ahyp:hlinkClr xmlns:ahyp="http://schemas.microsoft.com/office/drawing/2018/hyperlinkcolor" val="tx"/>
                    </a:ext>
                  </a:extLst>
                </a:hlinkClick>
              </a:rPr>
              <a:t>animate*AsState</a:t>
            </a:r>
            <a:r>
              <a:rPr lang="ru-RU" b="0" i="0">
                <a:solidFill>
                  <a:srgbClr val="202124"/>
                </a:solidFill>
                <a:latin typeface="Arial"/>
                <a:ea typeface="Arial"/>
                <a:cs typeface="Arial"/>
                <a:sym typeface="Arial"/>
              </a:rPr>
              <a:t> , для текста используйте </a:t>
            </a:r>
            <a:r>
              <a:rPr lang="ru-RU" b="0" i="0" u="sng">
                <a:solidFill>
                  <a:srgbClr val="202124"/>
                </a:solidFill>
                <a:latin typeface="Arial"/>
                <a:ea typeface="Arial"/>
                <a:cs typeface="Arial"/>
                <a:sym typeface="Arial"/>
                <a:hlinkClick r:id="rId14">
                  <a:extLst>
                    <a:ext uri="{A12FA001-AC4F-418D-AE19-62706E023703}">
                      <ahyp:hlinkClr xmlns:ahyp="http://schemas.microsoft.com/office/drawing/2018/hyperlinkcolor" val="tx"/>
                    </a:ext>
                  </a:extLst>
                </a:hlinkClick>
              </a:rPr>
              <a:t>TextMotion.Animated</a:t>
            </a:r>
            <a:endParaRPr b="0" i="0">
              <a:solidFill>
                <a:srgbClr val="202124"/>
              </a:solidFill>
              <a:latin typeface="Arial"/>
              <a:ea typeface="Arial"/>
              <a:cs typeface="Arial"/>
              <a:sym typeface="Arial"/>
            </a:endParaRPr>
          </a:p>
          <a:p>
            <a:pPr marL="2514600" lvl="5"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Начать одновременно?</a:t>
            </a:r>
            <a:endParaRPr/>
          </a:p>
          <a:p>
            <a:pPr marL="2971800" lvl="6"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Да: </a:t>
            </a:r>
            <a:r>
              <a:rPr lang="ru-RU" b="0" i="0" u="sng">
                <a:solidFill>
                  <a:srgbClr val="202124"/>
                </a:solidFill>
                <a:latin typeface="Arial"/>
                <a:ea typeface="Arial"/>
                <a:cs typeface="Arial"/>
                <a:sym typeface="Arial"/>
                <a:hlinkClick r:id="rId15">
                  <a:extLst>
                    <a:ext uri="{A12FA001-AC4F-418D-AE19-62706E023703}">
                      <ahyp:hlinkClr xmlns:ahyp="http://schemas.microsoft.com/office/drawing/2018/hyperlinkcolor" val="tx"/>
                    </a:ext>
                  </a:extLst>
                </a:hlinkClick>
              </a:rPr>
              <a:t>updateTransition</a:t>
            </a:r>
            <a:r>
              <a:rPr lang="ru-RU" b="0" i="0">
                <a:solidFill>
                  <a:srgbClr val="202124"/>
                </a:solidFill>
                <a:latin typeface="Arial"/>
                <a:ea typeface="Arial"/>
                <a:cs typeface="Arial"/>
                <a:sym typeface="Arial"/>
              </a:rPr>
              <a:t> с AnimatedVisibility , animateFloat , animateInt и т. д.</a:t>
            </a:r>
            <a:endParaRPr/>
          </a:p>
          <a:p>
            <a:pPr marL="2971800" lvl="6"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a:t>
            </a:r>
            <a:r>
              <a:rPr lang="ru-RU" b="0" i="0" u="sng">
                <a:solidFill>
                  <a:srgbClr val="202124"/>
                </a:solidFill>
                <a:latin typeface="Arial"/>
                <a:ea typeface="Arial"/>
                <a:cs typeface="Arial"/>
                <a:sym typeface="Arial"/>
                <a:hlinkClick r:id="rId16">
                  <a:extLst>
                    <a:ext uri="{A12FA001-AC4F-418D-AE19-62706E023703}">
                      <ahyp:hlinkClr xmlns:ahyp="http://schemas.microsoft.com/office/drawing/2018/hyperlinkcolor" val="tx"/>
                    </a:ext>
                  </a:extLst>
                </a:hlinkClick>
              </a:rPr>
              <a:t>Animatable</a:t>
            </a:r>
            <a:r>
              <a:rPr lang="ru-RU" b="0" i="0">
                <a:solidFill>
                  <a:srgbClr val="202124"/>
                </a:solidFill>
                <a:latin typeface="Arial"/>
                <a:ea typeface="Arial"/>
                <a:cs typeface="Arial"/>
                <a:sym typeface="Arial"/>
              </a:rPr>
              <a:t> с вызовом animateTo с разными таймингами (с использованием функций приостановки)</a:t>
            </a:r>
            <a:endParaRPr/>
          </a:p>
          <a:p>
            <a:pPr marL="2057400" lvl="4"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Имеет ли анимация набор предопределенных целевых значений?</a:t>
            </a:r>
            <a:endParaRPr/>
          </a:p>
          <a:p>
            <a:pPr marL="2514600" lvl="5"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a:t>
            </a:r>
            <a:r>
              <a:rPr lang="ru-RU" b="0" i="0" u="sng">
                <a:solidFill>
                  <a:srgbClr val="202124"/>
                </a:solidFill>
                <a:latin typeface="Arial"/>
                <a:ea typeface="Arial"/>
                <a:cs typeface="Arial"/>
                <a:sym typeface="Arial"/>
                <a:hlinkClick r:id="rId11">
                  <a:extLst>
                    <a:ext uri="{A12FA001-AC4F-418D-AE19-62706E023703}">
                      <ahyp:hlinkClr xmlns:ahyp="http://schemas.microsoft.com/office/drawing/2018/hyperlinkcolor" val="tx"/>
                    </a:ext>
                  </a:extLst>
                </a:hlinkClick>
              </a:rPr>
              <a:t>animate*AsState</a:t>
            </a:r>
            <a:r>
              <a:rPr lang="ru-RU" b="0" i="0">
                <a:solidFill>
                  <a:srgbClr val="202124"/>
                </a:solidFill>
                <a:latin typeface="Arial"/>
                <a:ea typeface="Arial"/>
                <a:cs typeface="Arial"/>
                <a:sym typeface="Arial"/>
              </a:rPr>
              <a:t> , для текста используйте TextMotion.Animated</a:t>
            </a:r>
            <a:endParaRPr b="0" i="0">
              <a:solidFill>
                <a:srgbClr val="202124"/>
              </a:solidFill>
              <a:latin typeface="Arial"/>
              <a:ea typeface="Arial"/>
              <a:cs typeface="Arial"/>
              <a:sym typeface="Arial"/>
            </a:endParaRPr>
          </a:p>
          <a:p>
            <a:pPr marL="2514600" lvl="5"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Анимация, управляемая жестами? Ваша анимация — единственный источник истины?</a:t>
            </a:r>
            <a:endParaRPr/>
          </a:p>
          <a:p>
            <a:pPr marL="2971800" lvl="6"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Animatable с помощью animateTo / snapTo</a:t>
            </a:r>
            <a:endParaRPr b="0" i="0">
              <a:solidFill>
                <a:srgbClr val="202124"/>
              </a:solidFill>
              <a:latin typeface="Arial"/>
              <a:ea typeface="Arial"/>
              <a:cs typeface="Arial"/>
              <a:sym typeface="Arial"/>
            </a:endParaRPr>
          </a:p>
          <a:p>
            <a:pPr marL="2971800" lvl="6"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Однокадровая анимация без управления состоянием?</a:t>
            </a:r>
            <a:endParaRPr/>
          </a:p>
          <a:p>
            <a:pPr marL="3429000" lvl="7"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Да: </a:t>
            </a:r>
            <a:r>
              <a:rPr lang="ru-RU" b="0" i="0" u="sng">
                <a:solidFill>
                  <a:srgbClr val="202124"/>
                </a:solidFill>
                <a:latin typeface="Arial"/>
                <a:ea typeface="Arial"/>
                <a:cs typeface="Arial"/>
                <a:sym typeface="Arial"/>
                <a:hlinkClick r:id="rId17">
                  <a:extLst>
                    <a:ext uri="{A12FA001-AC4F-418D-AE19-62706E023703}">
                      <ahyp:hlinkClr xmlns:ahyp="http://schemas.microsoft.com/office/drawing/2018/hyperlinkcolor" val="tx"/>
                    </a:ext>
                  </a:extLst>
                </a:hlinkClick>
              </a:rPr>
              <a:t>AnimationState</a:t>
            </a:r>
            <a:r>
              <a:rPr lang="ru-RU" b="0" i="0">
                <a:solidFill>
                  <a:srgbClr val="202124"/>
                </a:solidFill>
                <a:latin typeface="Arial"/>
                <a:ea typeface="Arial"/>
                <a:cs typeface="Arial"/>
                <a:sym typeface="Arial"/>
              </a:rPr>
              <a:t> или </a:t>
            </a:r>
            <a:r>
              <a:rPr lang="ru-RU" b="0" i="0" u="sng">
                <a:solidFill>
                  <a:srgbClr val="202124"/>
                </a:solidFill>
                <a:latin typeface="Arial"/>
                <a:ea typeface="Arial"/>
                <a:cs typeface="Arial"/>
                <a:sym typeface="Arial"/>
                <a:hlinkClick r:id="rId18">
                  <a:extLst>
                    <a:ext uri="{A12FA001-AC4F-418D-AE19-62706E023703}">
                      <ahyp:hlinkClr xmlns:ahyp="http://schemas.microsoft.com/office/drawing/2018/hyperlinkcolor" val="tx"/>
                    </a:ext>
                  </a:extLst>
                </a:hlinkClick>
              </a:rPr>
              <a:t>animate</a:t>
            </a:r>
            <a:endParaRPr b="0" i="0">
              <a:solidFill>
                <a:srgbClr val="202124"/>
              </a:solidFill>
              <a:latin typeface="Arial"/>
              <a:ea typeface="Arial"/>
              <a:cs typeface="Arial"/>
              <a:sym typeface="Arial"/>
            </a:endParaRPr>
          </a:p>
          <a:p>
            <a:pPr marL="3429000" lvl="7" indent="-228600" algn="l" rtl="0">
              <a:spcBef>
                <a:spcPts val="1800"/>
              </a:spcBef>
              <a:spcAft>
                <a:spcPts val="0"/>
              </a:spcAft>
              <a:buClr>
                <a:srgbClr val="202124"/>
              </a:buClr>
              <a:buSzPts val="1200"/>
              <a:buFont typeface="Arial"/>
              <a:buChar char="•"/>
            </a:pPr>
            <a:r>
              <a:rPr lang="ru-RU" b="0" i="0">
                <a:solidFill>
                  <a:srgbClr val="202124"/>
                </a:solidFill>
                <a:latin typeface="Arial"/>
                <a:ea typeface="Arial"/>
                <a:cs typeface="Arial"/>
                <a:sym typeface="Arial"/>
              </a:rPr>
              <a:t>Нет: Ответа нет здесь? </a:t>
            </a:r>
            <a:r>
              <a:rPr lang="ru-RU" b="0" i="0" u="sng">
                <a:solidFill>
                  <a:srgbClr val="202124"/>
                </a:solidFill>
                <a:latin typeface="Arial"/>
                <a:ea typeface="Arial"/>
                <a:cs typeface="Arial"/>
                <a:sym typeface="Arial"/>
                <a:hlinkClick r:id="rId19">
                  <a:extLst>
                    <a:ext uri="{A12FA001-AC4F-418D-AE19-62706E023703}">
                      <ahyp:hlinkClr xmlns:ahyp="http://schemas.microsoft.com/office/drawing/2018/hyperlinkcolor" val="tx"/>
                    </a:ext>
                  </a:extLst>
                </a:hlinkClick>
              </a:rPr>
              <a:t>Подайте запрос на функцию</a:t>
            </a:r>
            <a:endParaRPr b="0" i="0">
              <a:solidFill>
                <a:srgbClr val="202124"/>
              </a:solidFill>
              <a:latin typeface="Arial"/>
              <a:ea typeface="Arial"/>
              <a:cs typeface="Arial"/>
              <a:sym typeface="Arial"/>
            </a:endParaRPr>
          </a:p>
          <a:p>
            <a:pPr marL="0" lvl="0" indent="0" algn="l" rtl="0">
              <a:spcBef>
                <a:spcPts val="900"/>
              </a:spcBef>
              <a:spcAft>
                <a:spcPts val="0"/>
              </a:spcAft>
              <a:buNone/>
            </a:pPr>
            <a:endParaRPr b="1" i="1">
              <a:latin typeface="Roboto"/>
              <a:ea typeface="Roboto"/>
              <a:cs typeface="Roboto"/>
              <a:sym typeface="Roboto"/>
            </a:endParaRPr>
          </a:p>
        </p:txBody>
      </p:sp>
      <p:sp>
        <p:nvSpPr>
          <p:cNvPr id="204" name="Google Shape;20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b="0" i="1">
                <a:latin typeface="Roboto"/>
                <a:ea typeface="Roboto"/>
                <a:cs typeface="Roboto"/>
                <a:sym typeface="Roboto"/>
              </a:rPr>
              <a:t>Начнем с простого. Вы когда-нибудь замечали, как маленькое движение может привлечь внимание? </a:t>
            </a:r>
            <a:endParaRPr/>
          </a:p>
          <a:p>
            <a:pPr marL="0" lvl="0" indent="0" algn="l" rtl="0">
              <a:spcBef>
                <a:spcPts val="0"/>
              </a:spcBef>
              <a:spcAft>
                <a:spcPts val="0"/>
              </a:spcAft>
              <a:buNone/>
            </a:pPr>
            <a:endParaRPr b="0" i="1">
              <a:latin typeface="Roboto"/>
              <a:ea typeface="Roboto"/>
              <a:cs typeface="Roboto"/>
              <a:sym typeface="Roboto"/>
            </a:endParaRPr>
          </a:p>
          <a:p>
            <a:pPr marL="0" lvl="0" indent="0" algn="l" rtl="0">
              <a:spcBef>
                <a:spcPts val="0"/>
              </a:spcBef>
              <a:spcAft>
                <a:spcPts val="0"/>
              </a:spcAft>
              <a:buNone/>
            </a:pPr>
            <a:r>
              <a:rPr lang="ru-RU" b="0" i="1">
                <a:latin typeface="Roboto"/>
                <a:ea typeface="Roboto"/>
                <a:cs typeface="Roboto"/>
                <a:sym typeface="Roboto"/>
              </a:rPr>
              <a:t>В Compose мы можем легко анимировать свойства — размер, цвет, прозрачность. </a:t>
            </a:r>
            <a:endParaRPr/>
          </a:p>
          <a:p>
            <a:pPr marL="0" lvl="0" indent="0" algn="l" rtl="0">
              <a:spcBef>
                <a:spcPts val="0"/>
              </a:spcBef>
              <a:spcAft>
                <a:spcPts val="0"/>
              </a:spcAft>
              <a:buNone/>
            </a:pPr>
            <a:endParaRPr b="0" i="1">
              <a:latin typeface="Roboto"/>
              <a:ea typeface="Roboto"/>
              <a:cs typeface="Roboto"/>
              <a:sym typeface="Roboto"/>
            </a:endParaRPr>
          </a:p>
          <a:p>
            <a:pPr marL="0" lvl="0" indent="0" algn="l" rtl="0">
              <a:spcBef>
                <a:spcPts val="0"/>
              </a:spcBef>
              <a:spcAft>
                <a:spcPts val="0"/>
              </a:spcAft>
              <a:buNone/>
            </a:pPr>
            <a:r>
              <a:rPr lang="ru-RU" b="0" i="1">
                <a:latin typeface="Roboto"/>
                <a:ea typeface="Roboto"/>
                <a:cs typeface="Roboto"/>
                <a:sym typeface="Roboto"/>
              </a:rPr>
              <a:t>Например, кнопка, которая слегка увеличивается при нажатии. </a:t>
            </a:r>
            <a:r>
              <a:rPr lang="ru-RU" b="0" i="0">
                <a:solidFill>
                  <a:srgbClr val="202124"/>
                </a:solidFill>
                <a:latin typeface="Arial"/>
                <a:ea typeface="Arial"/>
                <a:cs typeface="Arial"/>
                <a:sym typeface="Arial"/>
              </a:rPr>
              <a:t>Compose предоставляет удобные API, которые позволяют решать многие распространенные случаи использования анимации. </a:t>
            </a:r>
            <a:endParaRPr b="1" i="1">
              <a:latin typeface="Roboto"/>
              <a:ea typeface="Roboto"/>
              <a:cs typeface="Roboto"/>
              <a:sym typeface="Roboto"/>
            </a:endParaRPr>
          </a:p>
        </p:txBody>
      </p:sp>
      <p:sp>
        <p:nvSpPr>
          <p:cNvPr id="213" name="Google Shape;21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b="0" i="1">
                <a:latin typeface="Roboto"/>
                <a:ea typeface="Roboto"/>
                <a:cs typeface="Roboto"/>
                <a:sym typeface="Roboto"/>
              </a:rPr>
              <a:t>Переходы между состояниями могут быть плавными и приятными. </a:t>
            </a:r>
            <a:endParaRPr/>
          </a:p>
          <a:p>
            <a:pPr marL="0" lvl="0" indent="0" algn="l" rtl="0">
              <a:spcBef>
                <a:spcPts val="0"/>
              </a:spcBef>
              <a:spcAft>
                <a:spcPts val="0"/>
              </a:spcAft>
              <a:buNone/>
            </a:pPr>
            <a:endParaRPr b="0" i="1">
              <a:latin typeface="Roboto"/>
              <a:ea typeface="Roboto"/>
              <a:cs typeface="Roboto"/>
              <a:sym typeface="Roboto"/>
            </a:endParaRPr>
          </a:p>
          <a:p>
            <a:pPr marL="0" lvl="0" indent="0" algn="l" rtl="0">
              <a:spcBef>
                <a:spcPts val="0"/>
              </a:spcBef>
              <a:spcAft>
                <a:spcPts val="0"/>
              </a:spcAft>
              <a:buNone/>
            </a:pPr>
            <a:r>
              <a:rPr lang="ru-RU" b="0" i="1">
                <a:latin typeface="Roboto"/>
                <a:ea typeface="Roboto"/>
                <a:cs typeface="Roboto"/>
                <a:sym typeface="Roboto"/>
              </a:rPr>
              <a:t>Благодаря AnimatedVisibility, вы можете добавлять элементы, которые будут появляются и исчезать с эффектами.</a:t>
            </a:r>
            <a:endParaRPr/>
          </a:p>
          <a:p>
            <a:pPr marL="0" lvl="0" indent="0" algn="l" rtl="0">
              <a:spcBef>
                <a:spcPts val="0"/>
              </a:spcBef>
              <a:spcAft>
                <a:spcPts val="0"/>
              </a:spcAft>
              <a:buNone/>
            </a:pPr>
            <a:r>
              <a:rPr lang="ru-RU" b="0" i="1">
                <a:latin typeface="Roboto"/>
                <a:ea typeface="Roboto"/>
                <a:cs typeface="Roboto"/>
                <a:sym typeface="Roboto"/>
              </a:rPr>
              <a:t>Как занавес в театре, открывающий сцену.</a:t>
            </a:r>
            <a:endParaRPr b="1" i="1">
              <a:latin typeface="Roboto"/>
              <a:ea typeface="Roboto"/>
              <a:cs typeface="Roboto"/>
              <a:sym typeface="Roboto"/>
            </a:endParaRPr>
          </a:p>
        </p:txBody>
      </p:sp>
      <p:sp>
        <p:nvSpPr>
          <p:cNvPr id="220" name="Google Shape;22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1611165f1f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31611165f1f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ru-RU" sz="1300" b="1">
                <a:solidFill>
                  <a:srgbClr val="0033B3"/>
                </a:solidFill>
                <a:highlight>
                  <a:srgbClr val="FFFFFF"/>
                </a:highlight>
                <a:latin typeface="Courier New"/>
                <a:ea typeface="Courier New"/>
                <a:cs typeface="Courier New"/>
                <a:sym typeface="Courier New"/>
              </a:rPr>
              <a:t>var </a:t>
            </a:r>
            <a:r>
              <a:rPr lang="ru-RU" sz="1300" b="1" i="1">
                <a:solidFill>
                  <a:srgbClr val="871094"/>
                </a:solidFill>
                <a:highlight>
                  <a:srgbClr val="FFFFFF"/>
                </a:highlight>
                <a:latin typeface="Courier New"/>
                <a:ea typeface="Courier New"/>
                <a:cs typeface="Courier New"/>
                <a:sym typeface="Courier New"/>
              </a:rPr>
              <a:t>visible </a:t>
            </a:r>
            <a:r>
              <a:rPr lang="ru-RU" sz="1300" b="1">
                <a:solidFill>
                  <a:srgbClr val="0033B3"/>
                </a:solidFill>
                <a:highlight>
                  <a:srgbClr val="FFFFFF"/>
                </a:highlight>
                <a:latin typeface="Courier New"/>
                <a:ea typeface="Courier New"/>
                <a:cs typeface="Courier New"/>
                <a:sym typeface="Courier New"/>
              </a:rPr>
              <a:t>by </a:t>
            </a:r>
            <a:r>
              <a:rPr lang="ru-RU" sz="1300" b="1">
                <a:solidFill>
                  <a:srgbClr val="080808"/>
                </a:solidFill>
                <a:highlight>
                  <a:srgbClr val="FFFFFF"/>
                </a:highlight>
                <a:latin typeface="Courier New"/>
                <a:ea typeface="Courier New"/>
                <a:cs typeface="Courier New"/>
                <a:sym typeface="Courier New"/>
              </a:rPr>
              <a:t>remember { mutableStateOf(</a:t>
            </a:r>
            <a:r>
              <a:rPr lang="ru-RU" sz="1300" b="1">
                <a:solidFill>
                  <a:srgbClr val="0033B3"/>
                </a:solidFill>
                <a:highlight>
                  <a:srgbClr val="FFFFFF"/>
                </a:highlight>
                <a:latin typeface="Courier New"/>
                <a:ea typeface="Courier New"/>
                <a:cs typeface="Courier New"/>
                <a:sym typeface="Courier New"/>
              </a:rPr>
              <a:t>true</a:t>
            </a: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033B3"/>
                </a:solidFill>
                <a:highlight>
                  <a:srgbClr val="FFFFFF"/>
                </a:highlight>
                <a:latin typeface="Courier New"/>
                <a:ea typeface="Courier New"/>
                <a:cs typeface="Courier New"/>
                <a:sym typeface="Courier New"/>
              </a:rPr>
              <a:t>val </a:t>
            </a:r>
            <a:r>
              <a:rPr lang="ru-RU" sz="1300" b="1" i="1">
                <a:solidFill>
                  <a:srgbClr val="871094"/>
                </a:solidFill>
                <a:highlight>
                  <a:srgbClr val="FFFFFF"/>
                </a:highlight>
                <a:latin typeface="Courier New"/>
                <a:ea typeface="Courier New"/>
                <a:cs typeface="Courier New"/>
                <a:sym typeface="Courier New"/>
              </a:rPr>
              <a:t>density </a:t>
            </a:r>
            <a:r>
              <a:rPr lang="ru-RU" sz="1300" b="1">
                <a:solidFill>
                  <a:srgbClr val="080808"/>
                </a:solidFill>
                <a:highlight>
                  <a:srgbClr val="FFFFFF"/>
                </a:highlight>
                <a:latin typeface="Courier New"/>
                <a:ea typeface="Courier New"/>
                <a:cs typeface="Courier New"/>
                <a:sym typeface="Courier New"/>
              </a:rPr>
              <a:t>= LocalDensity.current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AnimatedVisibility(</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visible = visible,</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enter = slideInVertically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 Сдвиньте на 40 dp сверху.</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i="1">
                <a:solidFill>
                  <a:srgbClr val="8C8C8C"/>
                </a:solidFill>
                <a:highlight>
                  <a:srgbClr val="FFFFFF"/>
                </a:highlight>
                <a:latin typeface="Courier New"/>
                <a:ea typeface="Courier New"/>
                <a:cs typeface="Courier New"/>
                <a:sym typeface="Courier New"/>
              </a:rPr>
              <a:t>   </a:t>
            </a:r>
            <a:r>
              <a:rPr lang="ru-RU" sz="1300" b="1">
                <a:solidFill>
                  <a:srgbClr val="808080"/>
                </a:solidFill>
                <a:highlight>
                  <a:srgbClr val="FFFFFF"/>
                </a:highlight>
                <a:latin typeface="Courier New"/>
                <a:ea typeface="Courier New"/>
                <a:cs typeface="Courier New"/>
                <a:sym typeface="Courier New"/>
              </a:rPr>
              <a:t>with</a:t>
            </a:r>
            <a:r>
              <a:rPr lang="ru-RU" sz="1300" b="1">
                <a:solidFill>
                  <a:srgbClr val="080808"/>
                </a:solidFill>
                <a:highlight>
                  <a:srgbClr val="FFFFFF"/>
                </a:highlight>
                <a:latin typeface="Courier New"/>
                <a:ea typeface="Courier New"/>
                <a:cs typeface="Courier New"/>
                <a:sym typeface="Courier New"/>
              </a:rPr>
              <a:t>(</a:t>
            </a:r>
            <a:r>
              <a:rPr lang="ru-RU" sz="1300" b="1" i="1">
                <a:solidFill>
                  <a:srgbClr val="871094"/>
                </a:solidFill>
                <a:highlight>
                  <a:srgbClr val="FFFFFF"/>
                </a:highlight>
                <a:latin typeface="Courier New"/>
                <a:ea typeface="Courier New"/>
                <a:cs typeface="Courier New"/>
                <a:sym typeface="Courier New"/>
              </a:rPr>
              <a:t>density</a:t>
            </a:r>
            <a:r>
              <a:rPr lang="ru-RU" sz="1300" b="1">
                <a:solidFill>
                  <a:srgbClr val="080808"/>
                </a:solidFill>
                <a:highlight>
                  <a:srgbClr val="FFFFFF"/>
                </a:highlight>
                <a:latin typeface="Courier New"/>
                <a:ea typeface="Courier New"/>
                <a:cs typeface="Courier New"/>
                <a:sym typeface="Courier New"/>
              </a:rPr>
              <a:t>) { -</a:t>
            </a:r>
            <a:r>
              <a:rPr lang="ru-RU" sz="1300" b="1">
                <a:solidFill>
                  <a:srgbClr val="1750EB"/>
                </a:solidFill>
                <a:highlight>
                  <a:srgbClr val="FFFFFF"/>
                </a:highlight>
                <a:latin typeface="Courier New"/>
                <a:ea typeface="Courier New"/>
                <a:cs typeface="Courier New"/>
                <a:sym typeface="Courier New"/>
              </a:rPr>
              <a:t>40</a:t>
            </a:r>
            <a:r>
              <a:rPr lang="ru-RU" sz="1300" b="1">
                <a:solidFill>
                  <a:srgbClr val="080808"/>
                </a:solidFill>
                <a:highlight>
                  <a:srgbClr val="FFFFFF"/>
                </a:highlight>
                <a:latin typeface="Courier New"/>
                <a:ea typeface="Courier New"/>
                <a:cs typeface="Courier New"/>
                <a:sym typeface="Courier New"/>
              </a:rPr>
              <a:t>.dp.roundToPx()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 expandVertically(</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i="1">
                <a:solidFill>
                  <a:srgbClr val="8C8C8C"/>
                </a:solidFill>
                <a:highlight>
                  <a:srgbClr val="FFFFFF"/>
                </a:highlight>
                <a:latin typeface="Courier New"/>
                <a:ea typeface="Courier New"/>
                <a:cs typeface="Courier New"/>
                <a:sym typeface="Courier New"/>
              </a:rPr>
              <a:t>// Разверните сверху.</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expandFrom = Alignment.Top</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 fadeIn(</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i="1">
                <a:solidFill>
                  <a:srgbClr val="8C8C8C"/>
                </a:solidFill>
                <a:highlight>
                  <a:srgbClr val="FFFFFF"/>
                </a:highlight>
                <a:latin typeface="Courier New"/>
                <a:ea typeface="Courier New"/>
                <a:cs typeface="Courier New"/>
                <a:sym typeface="Courier New"/>
              </a:rPr>
              <a:t>// Затухание с начальной альфа-частотой 0,3 f.</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initialAlpha = </a:t>
            </a:r>
            <a:r>
              <a:rPr lang="ru-RU" sz="1300" b="1">
                <a:solidFill>
                  <a:srgbClr val="1750EB"/>
                </a:solidFill>
                <a:highlight>
                  <a:srgbClr val="FFFFFF"/>
                </a:highlight>
                <a:latin typeface="Courier New"/>
                <a:ea typeface="Courier New"/>
                <a:cs typeface="Courier New"/>
                <a:sym typeface="Courier New"/>
              </a:rPr>
              <a:t>0.3f</a:t>
            </a:r>
            <a:endParaRPr sz="1300" b="1">
              <a:solidFill>
                <a:srgbClr val="1750EB"/>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exit = slideOutVertically() + shrinkVertically() + fadeOut()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Text(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a:t>
            </a:r>
            <a:r>
              <a:rPr lang="ru-RU" sz="1300" b="1">
                <a:solidFill>
                  <a:srgbClr val="067D17"/>
                </a:solidFill>
                <a:highlight>
                  <a:srgbClr val="FFFFFF"/>
                </a:highlight>
                <a:latin typeface="Courier New"/>
                <a:ea typeface="Courier New"/>
                <a:cs typeface="Courier New"/>
                <a:sym typeface="Courier New"/>
              </a:rPr>
              <a:t>"Hello"</a:t>
            </a: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Modifier</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.fillMaxWidth()</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.height(</a:t>
            </a:r>
            <a:r>
              <a:rPr lang="ru-RU" sz="1300" b="1">
                <a:solidFill>
                  <a:srgbClr val="1750EB"/>
                </a:solidFill>
                <a:highlight>
                  <a:srgbClr val="FFFFFF"/>
                </a:highlight>
                <a:latin typeface="Courier New"/>
                <a:ea typeface="Courier New"/>
                <a:cs typeface="Courier New"/>
                <a:sym typeface="Courier New"/>
              </a:rPr>
              <a:t>200</a:t>
            </a:r>
            <a:r>
              <a:rPr lang="ru-RU" sz="1300" b="1">
                <a:solidFill>
                  <a:srgbClr val="080808"/>
                </a:solidFill>
                <a:highlight>
                  <a:srgbClr val="FFFFFF"/>
                </a:highlight>
                <a:latin typeface="Courier New"/>
                <a:ea typeface="Courier New"/>
                <a:cs typeface="Courier New"/>
                <a:sym typeface="Courier New"/>
              </a:rPr>
              <a:t>.dp)</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000" b="1">
              <a:solidFill>
                <a:srgbClr val="080808"/>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RU">
                <a:solidFill>
                  <a:srgbClr val="202124"/>
                </a:solidFill>
                <a:highlight>
                  <a:srgbClr val="FFFFFF"/>
                </a:highlight>
              </a:rPr>
              <a:t>Как видно в приведенном выше примере, вы можете объединить несколько объектов </a:t>
            </a:r>
            <a:r>
              <a:rPr lang="ru-RU" sz="1100">
                <a:solidFill>
                  <a:srgbClr val="188038"/>
                </a:solidFill>
                <a:latin typeface="Roboto Mono"/>
                <a:ea typeface="Roboto Mono"/>
                <a:cs typeface="Roboto Mono"/>
                <a:sym typeface="Roboto Mono"/>
              </a:rPr>
              <a:t>EnterTransition</a:t>
            </a:r>
            <a:r>
              <a:rPr lang="ru-RU">
                <a:solidFill>
                  <a:srgbClr val="202124"/>
                </a:solidFill>
                <a:highlight>
                  <a:srgbClr val="FFFFFF"/>
                </a:highlight>
              </a:rPr>
              <a:t> или </a:t>
            </a:r>
            <a:r>
              <a:rPr lang="ru-RU" sz="1100">
                <a:solidFill>
                  <a:srgbClr val="188038"/>
                </a:solidFill>
                <a:latin typeface="Roboto Mono"/>
                <a:ea typeface="Roboto Mono"/>
                <a:cs typeface="Roboto Mono"/>
                <a:sym typeface="Roboto Mono"/>
              </a:rPr>
              <a:t>ExitTransition</a:t>
            </a:r>
            <a:r>
              <a:rPr lang="ru-RU">
                <a:solidFill>
                  <a:srgbClr val="202124"/>
                </a:solidFill>
                <a:highlight>
                  <a:srgbClr val="FFFFFF"/>
                </a:highlight>
              </a:rPr>
              <a:t> с помощью оператора </a:t>
            </a:r>
            <a:r>
              <a:rPr lang="ru-RU" sz="1100">
                <a:solidFill>
                  <a:srgbClr val="188038"/>
                </a:solidFill>
                <a:latin typeface="Roboto Mono"/>
                <a:ea typeface="Roboto Mono"/>
                <a:cs typeface="Roboto Mono"/>
                <a:sym typeface="Roboto Mono"/>
              </a:rPr>
              <a:t>+</a:t>
            </a:r>
            <a:r>
              <a:rPr lang="ru-RU">
                <a:solidFill>
                  <a:srgbClr val="202124"/>
                </a:solidFill>
                <a:highlight>
                  <a:srgbClr val="FFFFFF"/>
                </a:highlight>
              </a:rPr>
              <a:t> , и каждый из них принимает дополнительные параметры для настройки своего поведения. См. ссылки для получения дополнительной информации.</a:t>
            </a:r>
            <a:endParaRPr>
              <a:latin typeface="Roboto"/>
              <a:ea typeface="Roboto"/>
              <a:cs typeface="Roboto"/>
              <a:sym typeface="Roboto"/>
            </a:endParaRPr>
          </a:p>
        </p:txBody>
      </p:sp>
      <p:sp>
        <p:nvSpPr>
          <p:cNvPr id="229" name="Google Shape;229;g31611165f1f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1611165f1f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31611165f1f_1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ru-RU" sz="1300" b="1">
                <a:solidFill>
                  <a:srgbClr val="0033B3"/>
                </a:solidFill>
                <a:highlight>
                  <a:srgbClr val="FFFFFF"/>
                </a:highlight>
                <a:latin typeface="Courier New"/>
                <a:ea typeface="Courier New"/>
                <a:cs typeface="Courier New"/>
                <a:sym typeface="Courier New"/>
              </a:rPr>
              <a:t>var </a:t>
            </a:r>
            <a:r>
              <a:rPr lang="ru-RU" sz="1300" b="1" i="1">
                <a:solidFill>
                  <a:srgbClr val="871094"/>
                </a:solidFill>
                <a:highlight>
                  <a:srgbClr val="FFFFFF"/>
                </a:highlight>
                <a:latin typeface="Courier New"/>
                <a:ea typeface="Courier New"/>
                <a:cs typeface="Courier New"/>
                <a:sym typeface="Courier New"/>
              </a:rPr>
              <a:t>visible </a:t>
            </a:r>
            <a:r>
              <a:rPr lang="ru-RU" sz="1300" b="1">
                <a:solidFill>
                  <a:srgbClr val="0033B3"/>
                </a:solidFill>
                <a:highlight>
                  <a:srgbClr val="FFFFFF"/>
                </a:highlight>
                <a:latin typeface="Courier New"/>
                <a:ea typeface="Courier New"/>
                <a:cs typeface="Courier New"/>
                <a:sym typeface="Courier New"/>
              </a:rPr>
              <a:t>by </a:t>
            </a:r>
            <a:r>
              <a:rPr lang="ru-RU" sz="1300" b="1">
                <a:solidFill>
                  <a:srgbClr val="080808"/>
                </a:solidFill>
                <a:highlight>
                  <a:srgbClr val="FFFFFF"/>
                </a:highlight>
                <a:latin typeface="Courier New"/>
                <a:ea typeface="Courier New"/>
                <a:cs typeface="Courier New"/>
                <a:sym typeface="Courier New"/>
              </a:rPr>
              <a:t>remember { mutableStateOf(</a:t>
            </a:r>
            <a:r>
              <a:rPr lang="ru-RU" sz="1300" b="1">
                <a:solidFill>
                  <a:srgbClr val="0033B3"/>
                </a:solidFill>
                <a:highlight>
                  <a:srgbClr val="FFFFFF"/>
                </a:highlight>
                <a:latin typeface="Courier New"/>
                <a:ea typeface="Courier New"/>
                <a:cs typeface="Courier New"/>
                <a:sym typeface="Courier New"/>
              </a:rPr>
              <a:t>true</a:t>
            </a: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033B3"/>
                </a:solidFill>
                <a:highlight>
                  <a:srgbClr val="FFFFFF"/>
                </a:highlight>
                <a:latin typeface="Courier New"/>
                <a:ea typeface="Courier New"/>
                <a:cs typeface="Courier New"/>
                <a:sym typeface="Courier New"/>
              </a:rPr>
              <a:t>val </a:t>
            </a:r>
            <a:r>
              <a:rPr lang="ru-RU" sz="1300" b="1" i="1">
                <a:solidFill>
                  <a:srgbClr val="871094"/>
                </a:solidFill>
                <a:highlight>
                  <a:srgbClr val="FFFFFF"/>
                </a:highlight>
                <a:latin typeface="Courier New"/>
                <a:ea typeface="Courier New"/>
                <a:cs typeface="Courier New"/>
                <a:sym typeface="Courier New"/>
              </a:rPr>
              <a:t>density </a:t>
            </a:r>
            <a:r>
              <a:rPr lang="ru-RU" sz="1300" b="1">
                <a:solidFill>
                  <a:srgbClr val="080808"/>
                </a:solidFill>
                <a:highlight>
                  <a:srgbClr val="FFFFFF"/>
                </a:highlight>
                <a:latin typeface="Courier New"/>
                <a:ea typeface="Courier New"/>
                <a:cs typeface="Courier New"/>
                <a:sym typeface="Courier New"/>
              </a:rPr>
              <a:t>= LocalDensity.current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AnimatedVisibility(</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visible = visible,</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enter = slideInVertically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 Сдвиньте на 40 dp сверху.</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i="1">
                <a:solidFill>
                  <a:srgbClr val="8C8C8C"/>
                </a:solidFill>
                <a:highlight>
                  <a:srgbClr val="FFFFFF"/>
                </a:highlight>
                <a:latin typeface="Courier New"/>
                <a:ea typeface="Courier New"/>
                <a:cs typeface="Courier New"/>
                <a:sym typeface="Courier New"/>
              </a:rPr>
              <a:t>   </a:t>
            </a:r>
            <a:r>
              <a:rPr lang="ru-RU" sz="1300" b="1">
                <a:solidFill>
                  <a:srgbClr val="808080"/>
                </a:solidFill>
                <a:highlight>
                  <a:srgbClr val="FFFFFF"/>
                </a:highlight>
                <a:latin typeface="Courier New"/>
                <a:ea typeface="Courier New"/>
                <a:cs typeface="Courier New"/>
                <a:sym typeface="Courier New"/>
              </a:rPr>
              <a:t>with</a:t>
            </a:r>
            <a:r>
              <a:rPr lang="ru-RU" sz="1300" b="1">
                <a:solidFill>
                  <a:srgbClr val="080808"/>
                </a:solidFill>
                <a:highlight>
                  <a:srgbClr val="FFFFFF"/>
                </a:highlight>
                <a:latin typeface="Courier New"/>
                <a:ea typeface="Courier New"/>
                <a:cs typeface="Courier New"/>
                <a:sym typeface="Courier New"/>
              </a:rPr>
              <a:t>(</a:t>
            </a:r>
            <a:r>
              <a:rPr lang="ru-RU" sz="1300" b="1" i="1">
                <a:solidFill>
                  <a:srgbClr val="871094"/>
                </a:solidFill>
                <a:highlight>
                  <a:srgbClr val="FFFFFF"/>
                </a:highlight>
                <a:latin typeface="Courier New"/>
                <a:ea typeface="Courier New"/>
                <a:cs typeface="Courier New"/>
                <a:sym typeface="Courier New"/>
              </a:rPr>
              <a:t>density</a:t>
            </a:r>
            <a:r>
              <a:rPr lang="ru-RU" sz="1300" b="1">
                <a:solidFill>
                  <a:srgbClr val="080808"/>
                </a:solidFill>
                <a:highlight>
                  <a:srgbClr val="FFFFFF"/>
                </a:highlight>
                <a:latin typeface="Courier New"/>
                <a:ea typeface="Courier New"/>
                <a:cs typeface="Courier New"/>
                <a:sym typeface="Courier New"/>
              </a:rPr>
              <a:t>) { -</a:t>
            </a:r>
            <a:r>
              <a:rPr lang="ru-RU" sz="1300" b="1">
                <a:solidFill>
                  <a:srgbClr val="1750EB"/>
                </a:solidFill>
                <a:highlight>
                  <a:srgbClr val="FFFFFF"/>
                </a:highlight>
                <a:latin typeface="Courier New"/>
                <a:ea typeface="Courier New"/>
                <a:cs typeface="Courier New"/>
                <a:sym typeface="Courier New"/>
              </a:rPr>
              <a:t>40</a:t>
            </a:r>
            <a:r>
              <a:rPr lang="ru-RU" sz="1300" b="1">
                <a:solidFill>
                  <a:srgbClr val="080808"/>
                </a:solidFill>
                <a:highlight>
                  <a:srgbClr val="FFFFFF"/>
                </a:highlight>
                <a:latin typeface="Courier New"/>
                <a:ea typeface="Courier New"/>
                <a:cs typeface="Courier New"/>
                <a:sym typeface="Courier New"/>
              </a:rPr>
              <a:t>.dp.roundToPx()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 expandVertically(</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i="1">
                <a:solidFill>
                  <a:srgbClr val="8C8C8C"/>
                </a:solidFill>
                <a:highlight>
                  <a:srgbClr val="FFFFFF"/>
                </a:highlight>
                <a:latin typeface="Courier New"/>
                <a:ea typeface="Courier New"/>
                <a:cs typeface="Courier New"/>
                <a:sym typeface="Courier New"/>
              </a:rPr>
              <a:t>// Разверните сверху.</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expandFrom = Alignment.Top</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 fadeIn(</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i="1">
                <a:solidFill>
                  <a:srgbClr val="8C8C8C"/>
                </a:solidFill>
                <a:highlight>
                  <a:srgbClr val="FFFFFF"/>
                </a:highlight>
                <a:latin typeface="Courier New"/>
                <a:ea typeface="Courier New"/>
                <a:cs typeface="Courier New"/>
                <a:sym typeface="Courier New"/>
              </a:rPr>
              <a:t>// Затухание с начальной альфа-частотой 0,3 f.</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initialAlpha = </a:t>
            </a:r>
            <a:r>
              <a:rPr lang="ru-RU" sz="1300" b="1">
                <a:solidFill>
                  <a:srgbClr val="1750EB"/>
                </a:solidFill>
                <a:highlight>
                  <a:srgbClr val="FFFFFF"/>
                </a:highlight>
                <a:latin typeface="Courier New"/>
                <a:ea typeface="Courier New"/>
                <a:cs typeface="Courier New"/>
                <a:sym typeface="Courier New"/>
              </a:rPr>
              <a:t>0.3f</a:t>
            </a:r>
            <a:endParaRPr sz="1300" b="1">
              <a:solidFill>
                <a:srgbClr val="1750EB"/>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exit = slideOutVertically() + shrinkVertically() + fadeOut()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Text(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a:t>
            </a:r>
            <a:r>
              <a:rPr lang="ru-RU" sz="1300" b="1">
                <a:solidFill>
                  <a:srgbClr val="067D17"/>
                </a:solidFill>
                <a:highlight>
                  <a:srgbClr val="FFFFFF"/>
                </a:highlight>
                <a:latin typeface="Courier New"/>
                <a:ea typeface="Courier New"/>
                <a:cs typeface="Courier New"/>
                <a:sym typeface="Courier New"/>
              </a:rPr>
              <a:t>"Hello"</a:t>
            </a: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Modifier</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.fillMaxWidth()</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.height(</a:t>
            </a:r>
            <a:r>
              <a:rPr lang="ru-RU" sz="1300" b="1">
                <a:solidFill>
                  <a:srgbClr val="1750EB"/>
                </a:solidFill>
                <a:highlight>
                  <a:srgbClr val="FFFFFF"/>
                </a:highlight>
                <a:latin typeface="Courier New"/>
                <a:ea typeface="Courier New"/>
                <a:cs typeface="Courier New"/>
                <a:sym typeface="Courier New"/>
              </a:rPr>
              <a:t>200</a:t>
            </a:r>
            <a:r>
              <a:rPr lang="ru-RU" sz="1300" b="1">
                <a:solidFill>
                  <a:srgbClr val="080808"/>
                </a:solidFill>
                <a:highlight>
                  <a:srgbClr val="FFFFFF"/>
                </a:highlight>
                <a:latin typeface="Courier New"/>
                <a:ea typeface="Courier New"/>
                <a:cs typeface="Courier New"/>
                <a:sym typeface="Courier New"/>
              </a:rPr>
              <a:t>.dp)</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000" b="1">
              <a:solidFill>
                <a:srgbClr val="080808"/>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RU">
                <a:solidFill>
                  <a:srgbClr val="202124"/>
                </a:solidFill>
                <a:highlight>
                  <a:srgbClr val="FFFFFF"/>
                </a:highlight>
              </a:rPr>
              <a:t>Как видно в приведенном выше примере, вы можете объединить несколько объектов </a:t>
            </a:r>
            <a:r>
              <a:rPr lang="ru-RU" sz="1100">
                <a:solidFill>
                  <a:srgbClr val="188038"/>
                </a:solidFill>
                <a:latin typeface="Roboto Mono"/>
                <a:ea typeface="Roboto Mono"/>
                <a:cs typeface="Roboto Mono"/>
                <a:sym typeface="Roboto Mono"/>
              </a:rPr>
              <a:t>EnterTransition</a:t>
            </a:r>
            <a:r>
              <a:rPr lang="ru-RU">
                <a:solidFill>
                  <a:srgbClr val="202124"/>
                </a:solidFill>
                <a:highlight>
                  <a:srgbClr val="FFFFFF"/>
                </a:highlight>
              </a:rPr>
              <a:t> или </a:t>
            </a:r>
            <a:r>
              <a:rPr lang="ru-RU" sz="1100">
                <a:solidFill>
                  <a:srgbClr val="188038"/>
                </a:solidFill>
                <a:latin typeface="Roboto Mono"/>
                <a:ea typeface="Roboto Mono"/>
                <a:cs typeface="Roboto Mono"/>
                <a:sym typeface="Roboto Mono"/>
              </a:rPr>
              <a:t>ExitTransition</a:t>
            </a:r>
            <a:r>
              <a:rPr lang="ru-RU">
                <a:solidFill>
                  <a:srgbClr val="202124"/>
                </a:solidFill>
                <a:highlight>
                  <a:srgbClr val="FFFFFF"/>
                </a:highlight>
              </a:rPr>
              <a:t> с помощью оператора </a:t>
            </a:r>
            <a:r>
              <a:rPr lang="ru-RU" sz="1100">
                <a:solidFill>
                  <a:srgbClr val="188038"/>
                </a:solidFill>
                <a:latin typeface="Roboto Mono"/>
                <a:ea typeface="Roboto Mono"/>
                <a:cs typeface="Roboto Mono"/>
                <a:sym typeface="Roboto Mono"/>
              </a:rPr>
              <a:t>+</a:t>
            </a:r>
            <a:r>
              <a:rPr lang="ru-RU">
                <a:solidFill>
                  <a:srgbClr val="202124"/>
                </a:solidFill>
                <a:highlight>
                  <a:srgbClr val="FFFFFF"/>
                </a:highlight>
              </a:rPr>
              <a:t> , и каждый из них принимает дополнительные параметры для настройки своего поведения. См. ссылки для получения дополнительной информации.</a:t>
            </a:r>
            <a:endParaRPr>
              <a:latin typeface="Roboto"/>
              <a:ea typeface="Roboto"/>
              <a:cs typeface="Roboto"/>
              <a:sym typeface="Roboto"/>
            </a:endParaRPr>
          </a:p>
        </p:txBody>
      </p:sp>
      <p:sp>
        <p:nvSpPr>
          <p:cNvPr id="244" name="Google Shape;244;g31611165f1f_1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45"/>
        <p:cNvGrpSpPr/>
        <p:nvPr/>
      </p:nvGrpSpPr>
      <p:grpSpPr>
        <a:xfrm>
          <a:off x="0" y="0"/>
          <a:ext cx="0" cy="0"/>
          <a:chOff x="0" y="0"/>
          <a:chExt cx="0" cy="0"/>
        </a:xfrm>
      </p:grpSpPr>
      <p:sp>
        <p:nvSpPr>
          <p:cNvPr id="46" name="Google Shape;46;p24"/>
          <p:cNvSpPr>
            <a:spLocks noGrp="1"/>
          </p:cNvSpPr>
          <p:nvPr>
            <p:ph type="pic" idx="2"/>
          </p:nvPr>
        </p:nvSpPr>
        <p:spPr>
          <a:xfrm>
            <a:off x="1173163" y="1104900"/>
            <a:ext cx="2235200" cy="4651375"/>
          </a:xfrm>
          <a:prstGeom prst="rect">
            <a:avLst/>
          </a:prstGeom>
          <a:noFill/>
          <a:ln>
            <a:noFill/>
          </a:ln>
        </p:spPr>
      </p:sp>
      <p:sp>
        <p:nvSpPr>
          <p:cNvPr id="47" name="Google Shape;47;p24"/>
          <p:cNvSpPr>
            <a:spLocks noGrp="1"/>
          </p:cNvSpPr>
          <p:nvPr>
            <p:ph type="pic" idx="3"/>
          </p:nvPr>
        </p:nvSpPr>
        <p:spPr>
          <a:xfrm>
            <a:off x="6246813" y="1104900"/>
            <a:ext cx="2232025" cy="4651375"/>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48"/>
        <p:cNvGrpSpPr/>
        <p:nvPr/>
      </p:nvGrpSpPr>
      <p:grpSpPr>
        <a:xfrm>
          <a:off x="0" y="0"/>
          <a:ext cx="0" cy="0"/>
          <a:chOff x="0" y="0"/>
          <a:chExt cx="0" cy="0"/>
        </a:xfrm>
      </p:grpSpPr>
      <p:sp>
        <p:nvSpPr>
          <p:cNvPr id="49" name="Google Shape;49;p25"/>
          <p:cNvSpPr>
            <a:spLocks noGrp="1"/>
          </p:cNvSpPr>
          <p:nvPr>
            <p:ph type="pic" idx="2"/>
          </p:nvPr>
        </p:nvSpPr>
        <p:spPr>
          <a:xfrm>
            <a:off x="1592263" y="1311275"/>
            <a:ext cx="4311650" cy="2700338"/>
          </a:xfrm>
          <a:prstGeom prst="rect">
            <a:avLst/>
          </a:prstGeom>
          <a:noFill/>
          <a:ln>
            <a:noFill/>
          </a:ln>
        </p:spPr>
      </p:sp>
      <p:sp>
        <p:nvSpPr>
          <p:cNvPr id="50" name="Google Shape;50;p25"/>
          <p:cNvSpPr>
            <a:spLocks noGrp="1"/>
          </p:cNvSpPr>
          <p:nvPr>
            <p:ph type="pic" idx="3"/>
          </p:nvPr>
        </p:nvSpPr>
        <p:spPr>
          <a:xfrm>
            <a:off x="6284913" y="1311275"/>
            <a:ext cx="4311650" cy="2700338"/>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51"/>
        <p:cNvGrpSpPr/>
        <p:nvPr/>
      </p:nvGrpSpPr>
      <p:grpSpPr>
        <a:xfrm>
          <a:off x="0" y="0"/>
          <a:ext cx="0" cy="0"/>
          <a:chOff x="0" y="0"/>
          <a:chExt cx="0" cy="0"/>
        </a:xfrm>
      </p:grpSpPr>
      <p:sp>
        <p:nvSpPr>
          <p:cNvPr id="52" name="Google Shape;52;p26"/>
          <p:cNvSpPr>
            <a:spLocks noGrp="1"/>
          </p:cNvSpPr>
          <p:nvPr>
            <p:ph type="pic" idx="2"/>
          </p:nvPr>
        </p:nvSpPr>
        <p:spPr>
          <a:xfrm>
            <a:off x="1328739" y="1566864"/>
            <a:ext cx="3021013" cy="2124075"/>
          </a:xfrm>
          <a:prstGeom prst="rect">
            <a:avLst/>
          </a:prstGeom>
          <a:noFill/>
          <a:ln>
            <a:noFill/>
          </a:ln>
        </p:spPr>
      </p:sp>
      <p:sp>
        <p:nvSpPr>
          <p:cNvPr id="53" name="Google Shape;53;p26"/>
          <p:cNvSpPr>
            <a:spLocks noGrp="1"/>
          </p:cNvSpPr>
          <p:nvPr>
            <p:ph type="pic" idx="3"/>
          </p:nvPr>
        </p:nvSpPr>
        <p:spPr>
          <a:xfrm>
            <a:off x="4756944" y="1566864"/>
            <a:ext cx="3021013" cy="2124075"/>
          </a:xfrm>
          <a:prstGeom prst="rect">
            <a:avLst/>
          </a:prstGeom>
          <a:noFill/>
          <a:ln>
            <a:noFill/>
          </a:ln>
        </p:spPr>
      </p:sp>
      <p:sp>
        <p:nvSpPr>
          <p:cNvPr id="54" name="Google Shape;54;p26"/>
          <p:cNvSpPr>
            <a:spLocks noGrp="1"/>
          </p:cNvSpPr>
          <p:nvPr>
            <p:ph type="pic" idx="4"/>
          </p:nvPr>
        </p:nvSpPr>
        <p:spPr>
          <a:xfrm>
            <a:off x="8181974" y="1566864"/>
            <a:ext cx="3021013" cy="2124075"/>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55"/>
        <p:cNvGrpSpPr/>
        <p:nvPr/>
      </p:nvGrpSpPr>
      <p:grpSpPr>
        <a:xfrm>
          <a:off x="0" y="0"/>
          <a:ext cx="0" cy="0"/>
          <a:chOff x="0" y="0"/>
          <a:chExt cx="0" cy="0"/>
        </a:xfrm>
      </p:grpSpPr>
      <p:sp>
        <p:nvSpPr>
          <p:cNvPr id="56" name="Google Shape;56;p27"/>
          <p:cNvSpPr>
            <a:spLocks noGrp="1"/>
          </p:cNvSpPr>
          <p:nvPr>
            <p:ph type="pic" idx="2"/>
          </p:nvPr>
        </p:nvSpPr>
        <p:spPr>
          <a:xfrm>
            <a:off x="3070226" y="2084389"/>
            <a:ext cx="2917825" cy="1863725"/>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1000"/>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57"/>
        <p:cNvGrpSpPr/>
        <p:nvPr/>
      </p:nvGrpSpPr>
      <p:grpSpPr>
        <a:xfrm>
          <a:off x="0" y="0"/>
          <a:ext cx="0" cy="0"/>
          <a:chOff x="0" y="0"/>
          <a:chExt cx="0" cy="0"/>
        </a:xfrm>
      </p:grpSpPr>
      <p:sp>
        <p:nvSpPr>
          <p:cNvPr id="58" name="Google Shape;58;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ontserra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0" name="Google Shape;60;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ontserra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19091"/>
              </a:buClr>
              <a:buSzPts val="2400"/>
              <a:buNone/>
              <a:defRPr sz="2400">
                <a:solidFill>
                  <a:srgbClr val="919091"/>
                </a:solidFill>
              </a:defRPr>
            </a:lvl1pPr>
            <a:lvl2pPr marL="914400" lvl="1" indent="-228600" algn="l">
              <a:lnSpc>
                <a:spcPct val="90000"/>
              </a:lnSpc>
              <a:spcBef>
                <a:spcPts val="500"/>
              </a:spcBef>
              <a:spcAft>
                <a:spcPts val="0"/>
              </a:spcAft>
              <a:buClr>
                <a:srgbClr val="919091"/>
              </a:buClr>
              <a:buSzPts val="2000"/>
              <a:buNone/>
              <a:defRPr sz="2000">
                <a:solidFill>
                  <a:srgbClr val="919091"/>
                </a:solidFill>
              </a:defRPr>
            </a:lvl2pPr>
            <a:lvl3pPr marL="1371600" lvl="2" indent="-228600" algn="l">
              <a:lnSpc>
                <a:spcPct val="90000"/>
              </a:lnSpc>
              <a:spcBef>
                <a:spcPts val="500"/>
              </a:spcBef>
              <a:spcAft>
                <a:spcPts val="0"/>
              </a:spcAft>
              <a:buClr>
                <a:srgbClr val="919091"/>
              </a:buClr>
              <a:buSzPts val="1800"/>
              <a:buNone/>
              <a:defRPr sz="1800">
                <a:solidFill>
                  <a:srgbClr val="919091"/>
                </a:solidFill>
              </a:defRPr>
            </a:lvl3pPr>
            <a:lvl4pPr marL="1828800" lvl="3" indent="-228600" algn="l">
              <a:lnSpc>
                <a:spcPct val="90000"/>
              </a:lnSpc>
              <a:spcBef>
                <a:spcPts val="500"/>
              </a:spcBef>
              <a:spcAft>
                <a:spcPts val="0"/>
              </a:spcAft>
              <a:buClr>
                <a:srgbClr val="919091"/>
              </a:buClr>
              <a:buSzPts val="1600"/>
              <a:buNone/>
              <a:defRPr sz="1600">
                <a:solidFill>
                  <a:srgbClr val="919091"/>
                </a:solidFill>
              </a:defRPr>
            </a:lvl4pPr>
            <a:lvl5pPr marL="2286000" lvl="4" indent="-228600" algn="l">
              <a:lnSpc>
                <a:spcPct val="90000"/>
              </a:lnSpc>
              <a:spcBef>
                <a:spcPts val="500"/>
              </a:spcBef>
              <a:spcAft>
                <a:spcPts val="0"/>
              </a:spcAft>
              <a:buClr>
                <a:srgbClr val="919091"/>
              </a:buClr>
              <a:buSzPts val="1600"/>
              <a:buNone/>
              <a:defRPr sz="1600">
                <a:solidFill>
                  <a:srgbClr val="919091"/>
                </a:solidFill>
              </a:defRPr>
            </a:lvl5pPr>
            <a:lvl6pPr marL="2743200" lvl="5" indent="-228600" algn="l">
              <a:lnSpc>
                <a:spcPct val="90000"/>
              </a:lnSpc>
              <a:spcBef>
                <a:spcPts val="500"/>
              </a:spcBef>
              <a:spcAft>
                <a:spcPts val="0"/>
              </a:spcAft>
              <a:buClr>
                <a:srgbClr val="919091"/>
              </a:buClr>
              <a:buSzPts val="1600"/>
              <a:buNone/>
              <a:defRPr sz="1600">
                <a:solidFill>
                  <a:srgbClr val="919091"/>
                </a:solidFill>
              </a:defRPr>
            </a:lvl6pPr>
            <a:lvl7pPr marL="3200400" lvl="6" indent="-228600" algn="l">
              <a:lnSpc>
                <a:spcPct val="90000"/>
              </a:lnSpc>
              <a:spcBef>
                <a:spcPts val="500"/>
              </a:spcBef>
              <a:spcAft>
                <a:spcPts val="0"/>
              </a:spcAft>
              <a:buClr>
                <a:srgbClr val="919091"/>
              </a:buClr>
              <a:buSzPts val="1600"/>
              <a:buNone/>
              <a:defRPr sz="1600">
                <a:solidFill>
                  <a:srgbClr val="919091"/>
                </a:solidFill>
              </a:defRPr>
            </a:lvl7pPr>
            <a:lvl8pPr marL="3657600" lvl="7" indent="-228600" algn="l">
              <a:lnSpc>
                <a:spcPct val="90000"/>
              </a:lnSpc>
              <a:spcBef>
                <a:spcPts val="500"/>
              </a:spcBef>
              <a:spcAft>
                <a:spcPts val="0"/>
              </a:spcAft>
              <a:buClr>
                <a:srgbClr val="919091"/>
              </a:buClr>
              <a:buSzPts val="1600"/>
              <a:buNone/>
              <a:defRPr sz="1600">
                <a:solidFill>
                  <a:srgbClr val="919091"/>
                </a:solidFill>
              </a:defRPr>
            </a:lvl8pPr>
            <a:lvl9pPr marL="4114800" lvl="8" indent="-228600" algn="l">
              <a:lnSpc>
                <a:spcPct val="90000"/>
              </a:lnSpc>
              <a:spcBef>
                <a:spcPts val="500"/>
              </a:spcBef>
              <a:spcAft>
                <a:spcPts val="0"/>
              </a:spcAft>
              <a:buClr>
                <a:srgbClr val="919091"/>
              </a:buClr>
              <a:buSzPts val="1600"/>
              <a:buNone/>
              <a:defRPr sz="1600">
                <a:solidFill>
                  <a:srgbClr val="919091"/>
                </a:solidFill>
              </a:defRPr>
            </a:lvl9pPr>
          </a:lstStyle>
          <a:p>
            <a:endParaRPr/>
          </a:p>
        </p:txBody>
      </p:sp>
      <p:sp>
        <p:nvSpPr>
          <p:cNvPr id="66" name="Google Shape;6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9"/>
        <p:cNvGrpSpPr/>
        <p:nvPr/>
      </p:nvGrpSpPr>
      <p:grpSpPr>
        <a:xfrm>
          <a:off x="0" y="0"/>
          <a:ext cx="0" cy="0"/>
          <a:chOff x="0" y="0"/>
          <a:chExt cx="0" cy="0"/>
        </a:xfrm>
      </p:grpSpPr>
      <p:sp>
        <p:nvSpPr>
          <p:cNvPr id="70" name="Google Shape;7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6"/>
        <p:cNvGrpSpPr/>
        <p:nvPr/>
      </p:nvGrpSpPr>
      <p:grpSpPr>
        <a:xfrm>
          <a:off x="0" y="0"/>
          <a:ext cx="0" cy="0"/>
          <a:chOff x="0" y="0"/>
          <a:chExt cx="0" cy="0"/>
        </a:xfrm>
      </p:grpSpPr>
      <p:sp>
        <p:nvSpPr>
          <p:cNvPr id="77" name="Google Shape;77;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0"/>
        <p:cNvGrpSpPr/>
        <p:nvPr/>
      </p:nvGrpSpPr>
      <p:grpSpPr>
        <a:xfrm>
          <a:off x="0" y="0"/>
          <a:ext cx="0" cy="0"/>
          <a:chOff x="0" y="0"/>
          <a:chExt cx="0" cy="0"/>
        </a:xfrm>
      </p:grpSpPr>
      <p:sp>
        <p:nvSpPr>
          <p:cNvPr id="91" name="Google Shape;91;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3" name="Google Shape;93;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4" name="Google Shape;94;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9"/>
        <p:cNvGrpSpPr/>
        <p:nvPr/>
      </p:nvGrpSpPr>
      <p:grpSpPr>
        <a:xfrm>
          <a:off x="0" y="0"/>
          <a:ext cx="0" cy="0"/>
          <a:chOff x="0" y="0"/>
          <a:chExt cx="0" cy="0"/>
        </a:xfrm>
      </p:grpSpPr>
      <p:sp>
        <p:nvSpPr>
          <p:cNvPr id="20" name="Google Shape;20;p16"/>
          <p:cNvSpPr>
            <a:spLocks noGrp="1"/>
          </p:cNvSpPr>
          <p:nvPr>
            <p:ph type="pic" idx="2"/>
          </p:nvPr>
        </p:nvSpPr>
        <p:spPr>
          <a:xfrm>
            <a:off x="1201738" y="1203325"/>
            <a:ext cx="4886325" cy="445135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7"/>
        <p:cNvGrpSpPr/>
        <p:nvPr/>
      </p:nvGrpSpPr>
      <p:grpSpPr>
        <a:xfrm>
          <a:off x="0" y="0"/>
          <a:ext cx="0" cy="0"/>
          <a:chOff x="0" y="0"/>
          <a:chExt cx="0" cy="0"/>
        </a:xfrm>
      </p:grpSpPr>
      <p:sp>
        <p:nvSpPr>
          <p:cNvPr id="98" name="Google Shape;98;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34"/>
          <p:cNvSpPr>
            <a:spLocks noGrp="1"/>
          </p:cNvSpPr>
          <p:nvPr>
            <p:ph type="pic" idx="2"/>
          </p:nvPr>
        </p:nvSpPr>
        <p:spPr>
          <a:xfrm>
            <a:off x="5183188" y="987425"/>
            <a:ext cx="6172200" cy="4873625"/>
          </a:xfrm>
          <a:prstGeom prst="rect">
            <a:avLst/>
          </a:prstGeom>
          <a:noFill/>
          <a:ln>
            <a:noFill/>
          </a:ln>
        </p:spPr>
      </p:sp>
      <p:sp>
        <p:nvSpPr>
          <p:cNvPr id="100" name="Google Shape;100;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1" name="Google Shape;10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4"/>
        <p:cNvGrpSpPr/>
        <p:nvPr/>
      </p:nvGrpSpPr>
      <p:grpSpPr>
        <a:xfrm>
          <a:off x="0" y="0"/>
          <a:ext cx="0" cy="0"/>
          <a:chOff x="0" y="0"/>
          <a:chExt cx="0" cy="0"/>
        </a:xfrm>
      </p:grpSpPr>
      <p:sp>
        <p:nvSpPr>
          <p:cNvPr id="105" name="Google Shape;105;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0"/>
        <p:cNvGrpSpPr/>
        <p:nvPr/>
      </p:nvGrpSpPr>
      <p:grpSpPr>
        <a:xfrm>
          <a:off x="0" y="0"/>
          <a:ext cx="0" cy="0"/>
          <a:chOff x="0" y="0"/>
          <a:chExt cx="0" cy="0"/>
        </a:xfrm>
      </p:grpSpPr>
      <p:sp>
        <p:nvSpPr>
          <p:cNvPr id="111" name="Google Shape;111;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27"/>
        <p:cNvGrpSpPr/>
        <p:nvPr/>
      </p:nvGrpSpPr>
      <p:grpSpPr>
        <a:xfrm>
          <a:off x="0" y="0"/>
          <a:ext cx="0" cy="0"/>
          <a:chOff x="0" y="0"/>
          <a:chExt cx="0" cy="0"/>
        </a:xfrm>
      </p:grpSpPr>
      <p:sp>
        <p:nvSpPr>
          <p:cNvPr id="28" name="Google Shape;28;p18"/>
          <p:cNvSpPr>
            <a:spLocks noGrp="1"/>
          </p:cNvSpPr>
          <p:nvPr>
            <p:ph type="pic" idx="2"/>
          </p:nvPr>
        </p:nvSpPr>
        <p:spPr>
          <a:xfrm>
            <a:off x="5394649" y="2295526"/>
            <a:ext cx="1402704" cy="1406524"/>
          </a:xfrm>
          <a:prstGeom prst="rect">
            <a:avLst/>
          </a:prstGeom>
          <a:noFill/>
          <a:ln>
            <a:noFill/>
          </a:ln>
        </p:spPr>
      </p:sp>
      <p:sp>
        <p:nvSpPr>
          <p:cNvPr id="29" name="Google Shape;29;p18"/>
          <p:cNvSpPr>
            <a:spLocks noGrp="1"/>
          </p:cNvSpPr>
          <p:nvPr>
            <p:ph type="pic" idx="3"/>
          </p:nvPr>
        </p:nvSpPr>
        <p:spPr>
          <a:xfrm>
            <a:off x="8453971" y="2256156"/>
            <a:ext cx="1483248" cy="1485264"/>
          </a:xfrm>
          <a:prstGeom prst="rect">
            <a:avLst/>
          </a:prstGeom>
          <a:noFill/>
          <a:ln>
            <a:noFill/>
          </a:ln>
        </p:spPr>
      </p:sp>
      <p:sp>
        <p:nvSpPr>
          <p:cNvPr id="30" name="Google Shape;30;p18"/>
          <p:cNvSpPr>
            <a:spLocks noGrp="1"/>
          </p:cNvSpPr>
          <p:nvPr>
            <p:ph type="pic" idx="4"/>
          </p:nvPr>
        </p:nvSpPr>
        <p:spPr>
          <a:xfrm>
            <a:off x="2294100" y="2295526"/>
            <a:ext cx="1404614" cy="1406524"/>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31"/>
        <p:cNvGrpSpPr/>
        <p:nvPr/>
      </p:nvGrpSpPr>
      <p:grpSpPr>
        <a:xfrm>
          <a:off x="0" y="0"/>
          <a:ext cx="0" cy="0"/>
          <a:chOff x="0" y="0"/>
          <a:chExt cx="0" cy="0"/>
        </a:xfrm>
      </p:grpSpPr>
      <p:sp>
        <p:nvSpPr>
          <p:cNvPr id="32" name="Google Shape;32;p19"/>
          <p:cNvSpPr>
            <a:spLocks noGrp="1"/>
          </p:cNvSpPr>
          <p:nvPr>
            <p:ph type="pic" idx="2"/>
          </p:nvPr>
        </p:nvSpPr>
        <p:spPr>
          <a:xfrm>
            <a:off x="7754938" y="1762126"/>
            <a:ext cx="2744788" cy="3343275"/>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3"/>
        <p:cNvGrpSpPr/>
        <p:nvPr/>
      </p:nvGrpSpPr>
      <p:grpSpPr>
        <a:xfrm>
          <a:off x="0" y="0"/>
          <a:ext cx="0" cy="0"/>
          <a:chOff x="0" y="0"/>
          <a:chExt cx="0" cy="0"/>
        </a:xfrm>
      </p:grpSpPr>
      <p:sp>
        <p:nvSpPr>
          <p:cNvPr id="34" name="Google Shape;34;p20"/>
          <p:cNvSpPr>
            <a:spLocks noGrp="1"/>
          </p:cNvSpPr>
          <p:nvPr>
            <p:ph type="pic" idx="2"/>
          </p:nvPr>
        </p:nvSpPr>
        <p:spPr>
          <a:xfrm>
            <a:off x="7800975" y="1646239"/>
            <a:ext cx="2600325" cy="2259013"/>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35"/>
        <p:cNvGrpSpPr/>
        <p:nvPr/>
      </p:nvGrpSpPr>
      <p:grpSpPr>
        <a:xfrm>
          <a:off x="0" y="0"/>
          <a:ext cx="0" cy="0"/>
          <a:chOff x="0" y="0"/>
          <a:chExt cx="0" cy="0"/>
        </a:xfrm>
      </p:grpSpPr>
      <p:sp>
        <p:nvSpPr>
          <p:cNvPr id="36" name="Google Shape;36;p21"/>
          <p:cNvSpPr>
            <a:spLocks noGrp="1"/>
          </p:cNvSpPr>
          <p:nvPr>
            <p:ph type="pic" idx="2"/>
          </p:nvPr>
        </p:nvSpPr>
        <p:spPr>
          <a:xfrm>
            <a:off x="1489076" y="2179638"/>
            <a:ext cx="1751013" cy="1485900"/>
          </a:xfrm>
          <a:prstGeom prst="rect">
            <a:avLst/>
          </a:prstGeom>
          <a:noFill/>
          <a:ln>
            <a:noFill/>
          </a:ln>
        </p:spPr>
      </p:sp>
      <p:sp>
        <p:nvSpPr>
          <p:cNvPr id="37" name="Google Shape;37;p21"/>
          <p:cNvSpPr>
            <a:spLocks noGrp="1"/>
          </p:cNvSpPr>
          <p:nvPr>
            <p:ph type="pic" idx="3"/>
          </p:nvPr>
        </p:nvSpPr>
        <p:spPr>
          <a:xfrm>
            <a:off x="3971926" y="2179638"/>
            <a:ext cx="1751013" cy="1485900"/>
          </a:xfrm>
          <a:prstGeom prst="rect">
            <a:avLst/>
          </a:prstGeom>
          <a:noFill/>
          <a:ln>
            <a:noFill/>
          </a:ln>
        </p:spPr>
      </p:sp>
      <p:sp>
        <p:nvSpPr>
          <p:cNvPr id="38" name="Google Shape;38;p21"/>
          <p:cNvSpPr>
            <a:spLocks noGrp="1"/>
          </p:cNvSpPr>
          <p:nvPr>
            <p:ph type="pic" idx="4"/>
          </p:nvPr>
        </p:nvSpPr>
        <p:spPr>
          <a:xfrm>
            <a:off x="6453188" y="2179638"/>
            <a:ext cx="1752600" cy="1485900"/>
          </a:xfrm>
          <a:prstGeom prst="rect">
            <a:avLst/>
          </a:prstGeom>
          <a:noFill/>
          <a:ln>
            <a:noFill/>
          </a:ln>
        </p:spPr>
      </p:sp>
      <p:sp>
        <p:nvSpPr>
          <p:cNvPr id="39" name="Google Shape;39;p21"/>
          <p:cNvSpPr>
            <a:spLocks noGrp="1"/>
          </p:cNvSpPr>
          <p:nvPr>
            <p:ph type="pic" idx="5"/>
          </p:nvPr>
        </p:nvSpPr>
        <p:spPr>
          <a:xfrm>
            <a:off x="8936039" y="2179638"/>
            <a:ext cx="1751013" cy="14859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40"/>
        <p:cNvGrpSpPr/>
        <p:nvPr/>
      </p:nvGrpSpPr>
      <p:grpSpPr>
        <a:xfrm>
          <a:off x="0" y="0"/>
          <a:ext cx="0" cy="0"/>
          <a:chOff x="0" y="0"/>
          <a:chExt cx="0" cy="0"/>
        </a:xfrm>
      </p:grpSpPr>
      <p:sp>
        <p:nvSpPr>
          <p:cNvPr id="41" name="Google Shape;41;p22"/>
          <p:cNvSpPr>
            <a:spLocks noGrp="1"/>
          </p:cNvSpPr>
          <p:nvPr>
            <p:ph type="pic" idx="2"/>
          </p:nvPr>
        </p:nvSpPr>
        <p:spPr>
          <a:xfrm>
            <a:off x="8120063" y="989013"/>
            <a:ext cx="2924175" cy="4884738"/>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42"/>
        <p:cNvGrpSpPr/>
        <p:nvPr/>
      </p:nvGrpSpPr>
      <p:grpSpPr>
        <a:xfrm>
          <a:off x="0" y="0"/>
          <a:ext cx="0" cy="0"/>
          <a:chOff x="0" y="0"/>
          <a:chExt cx="0" cy="0"/>
        </a:xfrm>
      </p:grpSpPr>
      <p:sp>
        <p:nvSpPr>
          <p:cNvPr id="43" name="Google Shape;43;p23"/>
          <p:cNvSpPr>
            <a:spLocks noGrp="1"/>
          </p:cNvSpPr>
          <p:nvPr>
            <p:ph type="pic" idx="2"/>
          </p:nvPr>
        </p:nvSpPr>
        <p:spPr>
          <a:xfrm>
            <a:off x="1216026" y="842963"/>
            <a:ext cx="3019425" cy="5176838"/>
          </a:xfrm>
          <a:prstGeom prst="rect">
            <a:avLst/>
          </a:prstGeom>
          <a:noFill/>
          <a:ln>
            <a:noFill/>
          </a:ln>
        </p:spPr>
      </p:sp>
      <p:sp>
        <p:nvSpPr>
          <p:cNvPr id="44" name="Google Shape;44;p23"/>
          <p:cNvSpPr>
            <a:spLocks noGrp="1"/>
          </p:cNvSpPr>
          <p:nvPr>
            <p:ph type="pic" idx="3"/>
          </p:nvPr>
        </p:nvSpPr>
        <p:spPr>
          <a:xfrm>
            <a:off x="7956551" y="842963"/>
            <a:ext cx="3019425" cy="5176838"/>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2"/>
            </a:gs>
            <a:gs pos="100000">
              <a:srgbClr val="F2F2F2"/>
            </a:gs>
          </a:gsLst>
          <a:lin ang="2700006" scaled="0"/>
        </a:gra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919091"/>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919091"/>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None/>
              <a:defRPr sz="1800" b="0" i="0" u="none" strike="noStrike" cap="none">
                <a:solidFill>
                  <a:schemeClr val="dk1"/>
                </a:solidFill>
                <a:latin typeface="Montserrat"/>
                <a:ea typeface="Montserrat"/>
                <a:cs typeface="Montserrat"/>
                <a:sym typeface="Montserrat"/>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919091"/>
                </a:solidFill>
                <a:latin typeface="Montserrat"/>
                <a:ea typeface="Montserrat"/>
                <a:cs typeface="Montserrat"/>
                <a:sym typeface="Montserrat"/>
              </a:defRPr>
            </a:lvl1pPr>
            <a:lvl2pPr marL="0" marR="0" lvl="1" indent="0" algn="r" rtl="0">
              <a:spcBef>
                <a:spcPts val="0"/>
              </a:spcBef>
              <a:buNone/>
              <a:defRPr sz="1200" b="0" i="0" u="none" strike="noStrike" cap="none">
                <a:solidFill>
                  <a:srgbClr val="919091"/>
                </a:solidFill>
                <a:latin typeface="Montserrat"/>
                <a:ea typeface="Montserrat"/>
                <a:cs typeface="Montserrat"/>
                <a:sym typeface="Montserrat"/>
              </a:defRPr>
            </a:lvl2pPr>
            <a:lvl3pPr marL="0" marR="0" lvl="2" indent="0" algn="r" rtl="0">
              <a:spcBef>
                <a:spcPts val="0"/>
              </a:spcBef>
              <a:buNone/>
              <a:defRPr sz="1200" b="0" i="0" u="none" strike="noStrike" cap="none">
                <a:solidFill>
                  <a:srgbClr val="919091"/>
                </a:solidFill>
                <a:latin typeface="Montserrat"/>
                <a:ea typeface="Montserrat"/>
                <a:cs typeface="Montserrat"/>
                <a:sym typeface="Montserrat"/>
              </a:defRPr>
            </a:lvl3pPr>
            <a:lvl4pPr marL="0" marR="0" lvl="3" indent="0" algn="r" rtl="0">
              <a:spcBef>
                <a:spcPts val="0"/>
              </a:spcBef>
              <a:buNone/>
              <a:defRPr sz="1200" b="0" i="0" u="none" strike="noStrike" cap="none">
                <a:solidFill>
                  <a:srgbClr val="919091"/>
                </a:solidFill>
                <a:latin typeface="Montserrat"/>
                <a:ea typeface="Montserrat"/>
                <a:cs typeface="Montserrat"/>
                <a:sym typeface="Montserrat"/>
              </a:defRPr>
            </a:lvl4pPr>
            <a:lvl5pPr marL="0" marR="0" lvl="4" indent="0" algn="r" rtl="0">
              <a:spcBef>
                <a:spcPts val="0"/>
              </a:spcBef>
              <a:buNone/>
              <a:defRPr sz="1200" b="0" i="0" u="none" strike="noStrike" cap="none">
                <a:solidFill>
                  <a:srgbClr val="919091"/>
                </a:solidFill>
                <a:latin typeface="Montserrat"/>
                <a:ea typeface="Montserrat"/>
                <a:cs typeface="Montserrat"/>
                <a:sym typeface="Montserrat"/>
              </a:defRPr>
            </a:lvl5pPr>
            <a:lvl6pPr marL="0" marR="0" lvl="5" indent="0" algn="r" rtl="0">
              <a:spcBef>
                <a:spcPts val="0"/>
              </a:spcBef>
              <a:buNone/>
              <a:defRPr sz="1200" b="0" i="0" u="none" strike="noStrike" cap="none">
                <a:solidFill>
                  <a:srgbClr val="919091"/>
                </a:solidFill>
                <a:latin typeface="Montserrat"/>
                <a:ea typeface="Montserrat"/>
                <a:cs typeface="Montserrat"/>
                <a:sym typeface="Montserrat"/>
              </a:defRPr>
            </a:lvl6pPr>
            <a:lvl7pPr marL="0" marR="0" lvl="6" indent="0" algn="r" rtl="0">
              <a:spcBef>
                <a:spcPts val="0"/>
              </a:spcBef>
              <a:buNone/>
              <a:defRPr sz="1200" b="0" i="0" u="none" strike="noStrike" cap="none">
                <a:solidFill>
                  <a:srgbClr val="919091"/>
                </a:solidFill>
                <a:latin typeface="Montserrat"/>
                <a:ea typeface="Montserrat"/>
                <a:cs typeface="Montserrat"/>
                <a:sym typeface="Montserrat"/>
              </a:defRPr>
            </a:lvl7pPr>
            <a:lvl8pPr marL="0" marR="0" lvl="7" indent="0" algn="r" rtl="0">
              <a:spcBef>
                <a:spcPts val="0"/>
              </a:spcBef>
              <a:buNone/>
              <a:defRPr sz="1200" b="0" i="0" u="none" strike="noStrike" cap="none">
                <a:solidFill>
                  <a:srgbClr val="919091"/>
                </a:solidFill>
                <a:latin typeface="Montserrat"/>
                <a:ea typeface="Montserrat"/>
                <a:cs typeface="Montserrat"/>
                <a:sym typeface="Montserrat"/>
              </a:defRPr>
            </a:lvl8pPr>
            <a:lvl9pPr marL="0" marR="0" lvl="8" indent="0" algn="r" rtl="0">
              <a:spcBef>
                <a:spcPts val="0"/>
              </a:spcBef>
              <a:buNone/>
              <a:defRPr sz="1200" b="0" i="0" u="none" strike="noStrike" cap="none">
                <a:solidFill>
                  <a:srgbClr val="91909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eveloper.android.com/reference/kotlin/androidx/compose/animation/package-summary?hl=ru#AnimatedVisibility(kotlin.Boolean,androidx.compose.ui.Modifier,androidx.compose.animation.EnterTransition,androidx.compose.animation.ExitTransition,kotlin.Function1)"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android.com/reference/kotlin/androidx/compose/animation/package-summary?hl=ru#AnimatedVisibility(kotlin.Boolean,androidx.compose.ui.Modifier,androidx.compose.animation.EnterTransition,androidx.compose.animation.ExitTransition,kotlin.Function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android.com/reference/kotlin/androidx/compose/animation/package-summary?hl=ru#AnimatedVisibility(kotlin.Boolean,androidx.compose.ui.Modifier,androidx.compose.animation.EnterTransition,androidx.compose.animation.ExitTransition,kotlin.Function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android.com/reference/kotlin/androidx/compose/animation/package-summary?hl=ru#AnimatedVisibility(kotlin.Boolean,androidx.compose.ui.Modifier,androidx.compose.animation.EnterTransition,androidx.compose.animation.ExitTransition,kotlin.Function1)"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android.com/reference/kotlin/androidx/compose/animation/package-summary?hl=ru#AnimatedVisibility(kotlin.Boolean,androidx.compose.ui.Modifier,androidx.compose.animation.EnterTransition,androidx.compose.animation.ExitTransition,kotlin.Function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github.com/coil-kt/coil" TargetMode="External"/><Relationship Id="rId4" Type="http://schemas.openxmlformats.org/officeDocument/2006/relationships/hyperlink" Target="https://developer.android.com/reference/kotlin/androidx/compose/animation/package-summary?hl=ru#AnimatedVisibility(kotlin.Boolean,androidx.compose.ui.Modifier,androidx.compose.animation.EnterTransition,androidx.compose.animation.ExitTransition,kotlin.Function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nuancesprog.ru/p/1699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android.com/develop/ui/compose/state?hl=ru"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android.com/codelabs/basic-android-kotlin-compose-viewmodel-and-state#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habr.com/ru/articles/68925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android.com/training/testing/ui-tests?hl=ru"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developer.android.com/training/testing/fundamentals?hl=ru"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hyperlink" Target="https://habr.com/ru/companies/joydev/articles/743048/"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android.com/develop/ui/compose/side-effect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2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droidcon.com/2023/05/07/launchedeffect-vs-remembercoroutinescope-in-jetpack-compos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gxWcfz3V2QE&amp;t=668s&amp;pp=ygUVcmVtZW1iZXJVcGRhdGVkU3RhdGU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memos.com/posts/disposableeffect-jetpack-compos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android.com/develop/ui/compose/side-effect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hyperlink" Target="https://dev.to/vtsen/side-effects-summary-in-jetpack-compose-hd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android.com/studio/profile?skip_cache=true%2Fstorage%2Fdocs%2Fsamples%2Fstorage-add-bucket-default-owner%2Fbigquery%2Fdocs%2Fsamples%2Fbigquery-add-column-query-append%2Fkms%2Fdocs%2Fsamples%2Fkms-update-key-add-rotation-schedule%2Fiot%2Fdocs%2Fsamples%2Fiot-patch-rsa%2Fsecret-manager%2Fdocs%2Fsamples%2Fsecretmanager-access-secret-version"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developer.android.com/studio/profile/inspect-app-liv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android.com/reference/android/graphics/Canva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android.com/referenc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s://developer.android.com/guide/topics/permissions/overview" TargetMode="Externa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android.com/develop/ui/views/layout/responsive-adaptive-design-with-view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https://github.com/android/user-interface-samples/tree/main/CanonicalLayouts" TargetMode="External"/><Relationship Id="rId4" Type="http://schemas.openxmlformats.org/officeDocument/2006/relationships/hyperlink" Target="https://developer.android.com/develop/ui/compose/layouts/adaptiv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eveloper.android.com/develop/ui/compose/text/user-inpu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m3.material.io/components/text-fields/overview#outlined-text-field"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android.com/develop/ui/compose/text/style-text#brus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developer.android.com/reference/kotlin/androidx/compose/foundation/text/KeyboardOptions#KeyboardOptions(androidx.compose.ui.text.input.KeyboardCapitalization,kotlin.Boolean,androidx.compose.ui.text.input.KeyboardType,androidx.compose.ui.text.input.ImeAction)" TargetMode="External"/><Relationship Id="rId5" Type="http://schemas.openxmlformats.org/officeDocument/2006/relationships/image" Target="../media/image55.gif"/><Relationship Id="rId4" Type="http://schemas.openxmlformats.org/officeDocument/2006/relationships/hyperlink" Target="https://developer.android.com/develop/ui/compose/text/user-inpu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developer.android.com/develop/ui/compose/custom-modifier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developer.android.com/reference/kotlin/androidx/compose/ui/focus/package-summary"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android.com/reference/kotlin/androidx/compose/foundation/lazy/package-summary"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developer.android.com/develop/ui/compose/tooling/iterative-development?hl=ru#live-edit" TargetMode="External"/><Relationship Id="rId3" Type="http://schemas.openxmlformats.org/officeDocument/2006/relationships/hyperlink" Target="https://www.youtube.com/watch?v=SWBN0y0lFNY" TargetMode="External"/><Relationship Id="rId7" Type="http://schemas.openxmlformats.org/officeDocument/2006/relationships/hyperlink" Target="https://developer.android.com/studio/run/device?hl=ru#device-mirroring"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developer.android.com/studio/debug/layout-inspector?utm_source=android-studio&amp;hl=ru#view-attribute-inspection" TargetMode="External"/><Relationship Id="rId5" Type="http://schemas.openxmlformats.org/officeDocument/2006/relationships/hyperlink" Target="https://developer.android.com/studio/run?hl=ru" TargetMode="External"/><Relationship Id="rId10"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hyperlink" Target="https://developer.android.com/studio/debug/layout-inspector?utm_source=android-studio&amp;hl=ru#rotate-layou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developer.android.com/reference/kotlin/androidx/compose/animation/package-summary?hl=ru#AnimatedVisibility(kotlin.Boolean,androidx.compose.ui.Modifier,androidx.compose.animation.EnterTransition,androidx.compose.animation.ExitTransition,kotlin.Function1)" TargetMode="External"/><Relationship Id="rId4" Type="http://schemas.openxmlformats.org/officeDocument/2006/relationships/hyperlink" Target="https://developer.android.com/develop/ui/compose/animation/composables-modifiers?hl=ru#animatedvisibility"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hyperlink" Target="https://developer.android.com/develop/ui/compose/animation/composables-modifiers?hl=ru#animatedvisibility" TargetMode="External"/><Relationship Id="rId7" Type="http://schemas.openxmlformats.org/officeDocument/2006/relationships/hyperlink" Target="https://developer.android.com/reference/kotlin/androidx/compose/animation/package-summary?hl=ru#slideInVertically(androidx.compose.animation.core.FiniteAnimationSpec,kotlin.Function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hyperlink" Target="https://developer.android.com/reference/kotlin/androidx/compose/animation/package-summary?hl=ru#fadeIn(androidx.compose.animation.core.FiniteAnimationSpec,kotlin.Float)" TargetMode="External"/><Relationship Id="rId10" Type="http://schemas.openxmlformats.org/officeDocument/2006/relationships/hyperlink" Target="https://developer.android.com/reference/kotlin/androidx/compose/animation/package-summary?hl=ru#slideOutVertically(androidx.compose.animation.core.FiniteAnimationSpec,kotlin.Function1)" TargetMode="External"/><Relationship Id="rId4" Type="http://schemas.openxmlformats.org/officeDocument/2006/relationships/image" Target="../media/image12.gif"/><Relationship Id="rId9" Type="http://schemas.openxmlformats.org/officeDocument/2006/relationships/image" Target="../media/image15.gif"/></Relationships>
</file>

<file path=ppt/slides/_rels/slide9.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hyperlink" Target="https://developer.android.com/develop/ui/compose/animation/composables-modifiers?hl=ru#animatedvisibility" TargetMode="External"/><Relationship Id="rId7" Type="http://schemas.openxmlformats.org/officeDocument/2006/relationships/hyperlink" Target="https://developer.android.com/reference/kotlin/androidx/compose/animation/package-summary?hl=ru#slideInVertically(androidx.compose.animation.core.FiniteAnimationSpec,kotlin.Function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hyperlink" Target="https://developer.android.com/reference/kotlin/androidx/compose/animation/package-summary?hl=ru#fadeIn(androidx.compose.animation.core.FiniteAnimationSpec,kotlin.Float)" TargetMode="External"/><Relationship Id="rId10" Type="http://schemas.openxmlformats.org/officeDocument/2006/relationships/hyperlink" Target="https://developer.android.com/reference/kotlin/androidx/compose/animation/package-summary?hl=ru#slideOutVertically(androidx.compose.animation.core.FiniteAnimationSpec,kotlin.Function1)" TargetMode="External"/><Relationship Id="rId4" Type="http://schemas.openxmlformats.org/officeDocument/2006/relationships/image" Target="../media/image12.gif"/><Relationship Id="rId9"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
          <p:cNvSpPr/>
          <p:nvPr/>
        </p:nvSpPr>
        <p:spPr>
          <a:xfrm>
            <a:off x="3763963" y="4357688"/>
            <a:ext cx="1628775" cy="1630363"/>
          </a:xfrm>
          <a:prstGeom prst="ellipse">
            <a:avLst/>
          </a:prstGeom>
          <a:gradFill>
            <a:gsLst>
              <a:gs pos="0">
                <a:schemeClr val="accent1"/>
              </a:gs>
              <a:gs pos="23000">
                <a:schemeClr val="accent1"/>
              </a:gs>
              <a:gs pos="100000">
                <a:schemeClr val="accent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a:ea typeface="Montserrat"/>
              <a:cs typeface="Montserrat"/>
              <a:sym typeface="Montserrat"/>
            </a:endParaRPr>
          </a:p>
        </p:txBody>
      </p:sp>
      <p:sp>
        <p:nvSpPr>
          <p:cNvPr id="121" name="Google Shape;121;p1"/>
          <p:cNvSpPr/>
          <p:nvPr/>
        </p:nvSpPr>
        <p:spPr>
          <a:xfrm>
            <a:off x="7318375" y="1682750"/>
            <a:ext cx="1087438" cy="1084263"/>
          </a:xfrm>
          <a:prstGeom prst="ellipse">
            <a:avLst/>
          </a:prstGeom>
          <a:gradFill>
            <a:gsLst>
              <a:gs pos="0">
                <a:schemeClr val="accent6"/>
              </a:gs>
              <a:gs pos="23000">
                <a:schemeClr val="accent6"/>
              </a:gs>
              <a:gs pos="100000">
                <a:schemeClr val="accent4"/>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a:ea typeface="Montserrat"/>
              <a:cs typeface="Montserrat"/>
              <a:sym typeface="Montserrat"/>
            </a:endParaRPr>
          </a:p>
        </p:txBody>
      </p:sp>
      <p:sp>
        <p:nvSpPr>
          <p:cNvPr id="122" name="Google Shape;122;p1"/>
          <p:cNvSpPr/>
          <p:nvPr/>
        </p:nvSpPr>
        <p:spPr>
          <a:xfrm>
            <a:off x="3951490" y="1280775"/>
            <a:ext cx="4286250" cy="4289425"/>
          </a:xfrm>
          <a:prstGeom prst="ellipse">
            <a:avLst/>
          </a:prstGeom>
          <a:gradFill>
            <a:gsLst>
              <a:gs pos="0">
                <a:srgbClr val="53C2FA"/>
              </a:gs>
              <a:gs pos="100000">
                <a:srgbClr val="8F69EA"/>
              </a:gs>
            </a:gsLst>
            <a:lin ang="2700000" scaled="0"/>
          </a:gradFill>
          <a:ln>
            <a:noFill/>
          </a:ln>
          <a:effectLst>
            <a:outerShdw blurRad="330200" dist="342900" dir="2700000" algn="tl" rotWithShape="0">
              <a:srgbClr val="7700A2">
                <a:alpha val="2588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a:ea typeface="Montserrat"/>
              <a:cs typeface="Montserrat"/>
              <a:sym typeface="Montserrat"/>
            </a:endParaRPr>
          </a:p>
        </p:txBody>
      </p:sp>
      <p:sp>
        <p:nvSpPr>
          <p:cNvPr id="123" name="Google Shape;123;p1"/>
          <p:cNvSpPr/>
          <p:nvPr/>
        </p:nvSpPr>
        <p:spPr>
          <a:xfrm>
            <a:off x="4403644" y="2758745"/>
            <a:ext cx="3619581"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ru-RU" sz="3200" b="1" i="0" u="none" strike="noStrike" cap="none">
                <a:solidFill>
                  <a:schemeClr val="lt1"/>
                </a:solidFill>
                <a:latin typeface="Arial"/>
                <a:ea typeface="Arial"/>
                <a:cs typeface="Arial"/>
                <a:sym typeface="Arial"/>
              </a:rPr>
              <a:t>Jetpack Compose</a:t>
            </a:r>
            <a:endParaRPr sz="3200" b="1" i="0" u="none" strike="noStrike" cap="none">
              <a:solidFill>
                <a:schemeClr val="lt1"/>
              </a:solidFill>
              <a:latin typeface="Arial"/>
              <a:ea typeface="Arial"/>
              <a:cs typeface="Arial"/>
              <a:sym typeface="Arial"/>
            </a:endParaRPr>
          </a:p>
          <a:p>
            <a:pPr marL="0" marR="0" lvl="0" indent="0" algn="l" rtl="0">
              <a:spcBef>
                <a:spcPts val="0"/>
              </a:spcBef>
              <a:spcAft>
                <a:spcPts val="0"/>
              </a:spcAft>
              <a:buNone/>
            </a:pPr>
            <a:r>
              <a:rPr lang="ru-RU" sz="3200" b="1" i="0" u="none" strike="noStrike" cap="none">
                <a:solidFill>
                  <a:schemeClr val="lt1"/>
                </a:solidFill>
                <a:latin typeface="Arial"/>
                <a:ea typeface="Arial"/>
                <a:cs typeface="Arial"/>
                <a:sym typeface="Arial"/>
              </a:rPr>
              <a:t>Material Design 3</a:t>
            </a:r>
            <a:endParaRPr/>
          </a:p>
        </p:txBody>
      </p:sp>
      <p:sp>
        <p:nvSpPr>
          <p:cNvPr id="124" name="Google Shape;124;p1"/>
          <p:cNvSpPr/>
          <p:nvPr/>
        </p:nvSpPr>
        <p:spPr>
          <a:xfrm>
            <a:off x="3951315" y="4178913"/>
            <a:ext cx="1609463" cy="1471791"/>
          </a:xfrm>
          <a:custGeom>
            <a:avLst/>
            <a:gdLst/>
            <a:ahLst/>
            <a:cxnLst/>
            <a:rect l="l" t="t" r="r" b="b"/>
            <a:pathLst>
              <a:path w="1186566" h="1082269" extrusionOk="0">
                <a:moveTo>
                  <a:pt x="366501" y="3635"/>
                </a:moveTo>
                <a:cubicBezTo>
                  <a:pt x="893520" y="-40141"/>
                  <a:pt x="1235313" y="316074"/>
                  <a:pt x="1180889" y="818817"/>
                </a:cubicBezTo>
                <a:cubicBezTo>
                  <a:pt x="1171804" y="902742"/>
                  <a:pt x="1168071" y="984650"/>
                  <a:pt x="1144276" y="1061228"/>
                </a:cubicBezTo>
                <a:lnTo>
                  <a:pt x="1136582" y="1082269"/>
                </a:lnTo>
                <a:lnTo>
                  <a:pt x="1051537" y="1051119"/>
                </a:lnTo>
                <a:cubicBezTo>
                  <a:pt x="602838" y="861194"/>
                  <a:pt x="232223" y="522694"/>
                  <a:pt x="1277" y="97246"/>
                </a:cubicBezTo>
                <a:lnTo>
                  <a:pt x="0" y="94593"/>
                </a:lnTo>
                <a:lnTo>
                  <a:pt x="49505" y="67696"/>
                </a:lnTo>
                <a:cubicBezTo>
                  <a:pt x="146937" y="26446"/>
                  <a:pt x="254058" y="3635"/>
                  <a:pt x="366501" y="3635"/>
                </a:cubicBezTo>
                <a:close/>
              </a:path>
            </a:pathLst>
          </a:custGeom>
          <a:gradFill>
            <a:gsLst>
              <a:gs pos="0">
                <a:schemeClr val="accent1"/>
              </a:gs>
              <a:gs pos="23000">
                <a:schemeClr val="accent1"/>
              </a:gs>
              <a:gs pos="100000">
                <a:schemeClr val="accent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a:ea typeface="Montserrat"/>
              <a:cs typeface="Montserrat"/>
              <a:sym typeface="Montserrat"/>
            </a:endParaRPr>
          </a:p>
        </p:txBody>
      </p:sp>
      <p:sp>
        <p:nvSpPr>
          <p:cNvPr id="125" name="Google Shape;125;p1"/>
          <p:cNvSpPr/>
          <p:nvPr/>
        </p:nvSpPr>
        <p:spPr>
          <a:xfrm>
            <a:off x="7148513" y="1550829"/>
            <a:ext cx="1246684" cy="1415932"/>
          </a:xfrm>
          <a:custGeom>
            <a:avLst/>
            <a:gdLst/>
            <a:ahLst/>
            <a:cxnLst/>
            <a:rect l="l" t="t" r="r" b="b"/>
            <a:pathLst>
              <a:path w="806670" h="965161" extrusionOk="0">
                <a:moveTo>
                  <a:pt x="202144" y="0"/>
                </a:moveTo>
                <a:lnTo>
                  <a:pt x="307383" y="95719"/>
                </a:lnTo>
                <a:cubicBezTo>
                  <a:pt x="501298" y="289778"/>
                  <a:pt x="658225" y="520851"/>
                  <a:pt x="766673" y="777441"/>
                </a:cubicBezTo>
                <a:lnTo>
                  <a:pt x="806670" y="886802"/>
                </a:lnTo>
                <a:lnTo>
                  <a:pt x="768111" y="907670"/>
                </a:lnTo>
                <a:cubicBezTo>
                  <a:pt x="703062" y="935103"/>
                  <a:pt x="583771" y="964884"/>
                  <a:pt x="508699" y="964884"/>
                </a:cubicBezTo>
                <a:cubicBezTo>
                  <a:pt x="186836" y="974624"/>
                  <a:pt x="-22692" y="727033"/>
                  <a:pt x="1965" y="424375"/>
                </a:cubicBezTo>
                <a:cubicBezTo>
                  <a:pt x="1965" y="274670"/>
                  <a:pt x="73610" y="122903"/>
                  <a:pt x="172004" y="24796"/>
                </a:cubicBezTo>
                <a:lnTo>
                  <a:pt x="202144" y="0"/>
                </a:lnTo>
                <a:close/>
              </a:path>
            </a:pathLst>
          </a:custGeom>
          <a:gradFill>
            <a:gsLst>
              <a:gs pos="0">
                <a:srgbClr val="EA00FF">
                  <a:alpha val="46666"/>
                </a:srgbClr>
              </a:gs>
              <a:gs pos="23000">
                <a:srgbClr val="EA00FF">
                  <a:alpha val="46666"/>
                </a:srgbClr>
              </a:gs>
              <a:gs pos="100000">
                <a:srgbClr val="8C00FF">
                  <a:alpha val="38823"/>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a:ea typeface="Montserrat"/>
              <a:cs typeface="Montserrat"/>
              <a:sym typeface="Montserrat"/>
            </a:endParaRPr>
          </a:p>
        </p:txBody>
      </p:sp>
      <p:grpSp>
        <p:nvGrpSpPr>
          <p:cNvPr id="126" name="Google Shape;126;p1"/>
          <p:cNvGrpSpPr/>
          <p:nvPr/>
        </p:nvGrpSpPr>
        <p:grpSpPr>
          <a:xfrm>
            <a:off x="3947226" y="1278489"/>
            <a:ext cx="4289796" cy="4289427"/>
            <a:chOff x="3950917" y="1284286"/>
            <a:chExt cx="4289796" cy="4289427"/>
          </a:xfrm>
        </p:grpSpPr>
        <p:sp>
          <p:nvSpPr>
            <p:cNvPr id="127" name="Google Shape;127;p1"/>
            <p:cNvSpPr/>
            <p:nvPr/>
          </p:nvSpPr>
          <p:spPr>
            <a:xfrm>
              <a:off x="3954463" y="1284288"/>
              <a:ext cx="4286250" cy="4289425"/>
            </a:xfrm>
            <a:prstGeom prst="ellipse">
              <a:avLst/>
            </a:prstGeom>
            <a:gradFill>
              <a:gsLst>
                <a:gs pos="0">
                  <a:srgbClr val="FFFFFF">
                    <a:alpha val="10980"/>
                  </a:srgbClr>
                </a:gs>
                <a:gs pos="100000">
                  <a:srgbClr val="FFFFFF">
                    <a:alpha val="20784"/>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a:ea typeface="Montserrat"/>
                <a:cs typeface="Montserrat"/>
                <a:sym typeface="Montserrat"/>
              </a:endParaRPr>
            </a:p>
          </p:txBody>
        </p:sp>
        <p:sp>
          <p:nvSpPr>
            <p:cNvPr id="128" name="Google Shape;128;p1"/>
            <p:cNvSpPr/>
            <p:nvPr/>
          </p:nvSpPr>
          <p:spPr>
            <a:xfrm>
              <a:off x="3950917" y="1284286"/>
              <a:ext cx="4289425" cy="4289425"/>
            </a:xfrm>
            <a:custGeom>
              <a:avLst/>
              <a:gdLst/>
              <a:ahLst/>
              <a:cxnLst/>
              <a:rect l="l" t="t" r="r" b="b"/>
              <a:pathLst>
                <a:path w="1146" h="1146" extrusionOk="0">
                  <a:moveTo>
                    <a:pt x="573" y="1146"/>
                  </a:moveTo>
                  <a:cubicBezTo>
                    <a:pt x="257" y="1146"/>
                    <a:pt x="0" y="889"/>
                    <a:pt x="0" y="573"/>
                  </a:cubicBezTo>
                  <a:cubicBezTo>
                    <a:pt x="0" y="257"/>
                    <a:pt x="257" y="0"/>
                    <a:pt x="573" y="0"/>
                  </a:cubicBezTo>
                  <a:cubicBezTo>
                    <a:pt x="889" y="0"/>
                    <a:pt x="1146" y="257"/>
                    <a:pt x="1146" y="573"/>
                  </a:cubicBezTo>
                  <a:cubicBezTo>
                    <a:pt x="1146" y="889"/>
                    <a:pt x="889" y="1146"/>
                    <a:pt x="573" y="1146"/>
                  </a:cubicBezTo>
                  <a:close/>
                  <a:moveTo>
                    <a:pt x="573" y="4"/>
                  </a:moveTo>
                  <a:cubicBezTo>
                    <a:pt x="259" y="4"/>
                    <a:pt x="4" y="259"/>
                    <a:pt x="4" y="573"/>
                  </a:cubicBezTo>
                  <a:cubicBezTo>
                    <a:pt x="4" y="887"/>
                    <a:pt x="259" y="1142"/>
                    <a:pt x="573" y="1142"/>
                  </a:cubicBezTo>
                  <a:cubicBezTo>
                    <a:pt x="887" y="1142"/>
                    <a:pt x="1142" y="887"/>
                    <a:pt x="1142" y="573"/>
                  </a:cubicBezTo>
                  <a:cubicBezTo>
                    <a:pt x="1142" y="259"/>
                    <a:pt x="887" y="4"/>
                    <a:pt x="573" y="4"/>
                  </a:cubicBezTo>
                  <a:close/>
                </a:path>
              </a:pathLst>
            </a:custGeom>
            <a:gradFill>
              <a:gsLst>
                <a:gs pos="0">
                  <a:srgbClr val="FFFFFF">
                    <a:alpha val="32941"/>
                  </a:srgbClr>
                </a:gs>
                <a:gs pos="82000">
                  <a:srgbClr val="FFFFFF">
                    <a:alpha val="0"/>
                  </a:srgbClr>
                </a:gs>
                <a:gs pos="100000">
                  <a:srgbClr val="FFFFFF">
                    <a:alpha val="0"/>
                  </a:srgbClr>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grpSp>
        <p:nvGrpSpPr>
          <p:cNvPr id="129" name="Google Shape;129;p1"/>
          <p:cNvGrpSpPr/>
          <p:nvPr/>
        </p:nvGrpSpPr>
        <p:grpSpPr>
          <a:xfrm>
            <a:off x="3786188" y="680241"/>
            <a:ext cx="1347788" cy="1209675"/>
            <a:chOff x="3786188" y="1122363"/>
            <a:chExt cx="1347788" cy="1209675"/>
          </a:xfrm>
        </p:grpSpPr>
        <p:sp>
          <p:nvSpPr>
            <p:cNvPr id="130" name="Google Shape;130;p1"/>
            <p:cNvSpPr/>
            <p:nvPr/>
          </p:nvSpPr>
          <p:spPr>
            <a:xfrm>
              <a:off x="3929063" y="1238250"/>
              <a:ext cx="1046163" cy="819150"/>
            </a:xfrm>
            <a:custGeom>
              <a:avLst/>
              <a:gdLst/>
              <a:ahLst/>
              <a:cxnLst/>
              <a:rect l="l" t="t" r="r" b="b"/>
              <a:pathLst>
                <a:path w="279" h="218" extrusionOk="0">
                  <a:moveTo>
                    <a:pt x="264" y="47"/>
                  </a:moveTo>
                  <a:cubicBezTo>
                    <a:pt x="279" y="72"/>
                    <a:pt x="279" y="72"/>
                    <a:pt x="279" y="72"/>
                  </a:cubicBezTo>
                  <a:cubicBezTo>
                    <a:pt x="261" y="41"/>
                    <a:pt x="221" y="24"/>
                    <a:pt x="171" y="31"/>
                  </a:cubicBezTo>
                  <a:cubicBezTo>
                    <a:pt x="97" y="41"/>
                    <a:pt x="28" y="100"/>
                    <a:pt x="18" y="163"/>
                  </a:cubicBezTo>
                  <a:cubicBezTo>
                    <a:pt x="14" y="184"/>
                    <a:pt x="18" y="202"/>
                    <a:pt x="27" y="218"/>
                  </a:cubicBezTo>
                  <a:cubicBezTo>
                    <a:pt x="12" y="193"/>
                    <a:pt x="12" y="193"/>
                    <a:pt x="12" y="193"/>
                  </a:cubicBezTo>
                  <a:cubicBezTo>
                    <a:pt x="3" y="178"/>
                    <a:pt x="0" y="159"/>
                    <a:pt x="3" y="138"/>
                  </a:cubicBezTo>
                  <a:cubicBezTo>
                    <a:pt x="14" y="75"/>
                    <a:pt x="83" y="16"/>
                    <a:pt x="157" y="6"/>
                  </a:cubicBezTo>
                  <a:cubicBezTo>
                    <a:pt x="207" y="0"/>
                    <a:pt x="247" y="16"/>
                    <a:pt x="264" y="47"/>
                  </a:cubicBezTo>
                  <a:close/>
                </a:path>
              </a:pathLst>
            </a:custGeom>
            <a:solidFill>
              <a:srgbClr val="0089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31" name="Google Shape;131;p1"/>
            <p:cNvSpPr/>
            <p:nvPr/>
          </p:nvSpPr>
          <p:spPr>
            <a:xfrm>
              <a:off x="3871913" y="1355725"/>
              <a:ext cx="1262063" cy="976313"/>
            </a:xfrm>
            <a:custGeom>
              <a:avLst/>
              <a:gdLst/>
              <a:ahLst/>
              <a:cxnLst/>
              <a:rect l="l" t="t" r="r" b="b"/>
              <a:pathLst>
                <a:path w="336" h="260" extrusionOk="0">
                  <a:moveTo>
                    <a:pt x="307" y="0"/>
                  </a:moveTo>
                  <a:cubicBezTo>
                    <a:pt x="321" y="25"/>
                    <a:pt x="321" y="25"/>
                    <a:pt x="321" y="25"/>
                  </a:cubicBezTo>
                  <a:cubicBezTo>
                    <a:pt x="332" y="44"/>
                    <a:pt x="336" y="66"/>
                    <a:pt x="332" y="92"/>
                  </a:cubicBezTo>
                  <a:cubicBezTo>
                    <a:pt x="319" y="168"/>
                    <a:pt x="236" y="240"/>
                    <a:pt x="145" y="252"/>
                  </a:cubicBezTo>
                  <a:cubicBezTo>
                    <a:pt x="84" y="260"/>
                    <a:pt x="36" y="240"/>
                    <a:pt x="14" y="202"/>
                  </a:cubicBezTo>
                  <a:cubicBezTo>
                    <a:pt x="0" y="178"/>
                    <a:pt x="0" y="178"/>
                    <a:pt x="0" y="178"/>
                  </a:cubicBezTo>
                  <a:cubicBezTo>
                    <a:pt x="21" y="215"/>
                    <a:pt x="70" y="236"/>
                    <a:pt x="131" y="227"/>
                  </a:cubicBezTo>
                  <a:cubicBezTo>
                    <a:pt x="221" y="215"/>
                    <a:pt x="305" y="143"/>
                    <a:pt x="318" y="67"/>
                  </a:cubicBezTo>
                  <a:cubicBezTo>
                    <a:pt x="322" y="41"/>
                    <a:pt x="318" y="19"/>
                    <a:pt x="307" y="0"/>
                  </a:cubicBezTo>
                  <a:close/>
                </a:path>
              </a:pathLst>
            </a:custGeom>
            <a:solidFill>
              <a:srgbClr val="0089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32" name="Google Shape;132;p1"/>
            <p:cNvSpPr/>
            <p:nvPr/>
          </p:nvSpPr>
          <p:spPr>
            <a:xfrm>
              <a:off x="3786188" y="1122363"/>
              <a:ext cx="1323975" cy="1135063"/>
            </a:xfrm>
            <a:custGeom>
              <a:avLst/>
              <a:gdLst/>
              <a:ahLst/>
              <a:cxnLst/>
              <a:rect l="l" t="t" r="r" b="b"/>
              <a:pathLst>
                <a:path w="353" h="302" extrusionOk="0">
                  <a:moveTo>
                    <a:pt x="199" y="13"/>
                  </a:moveTo>
                  <a:cubicBezTo>
                    <a:pt x="290" y="0"/>
                    <a:pt x="353" y="52"/>
                    <a:pt x="341" y="129"/>
                  </a:cubicBezTo>
                  <a:cubicBezTo>
                    <a:pt x="328" y="205"/>
                    <a:pt x="244" y="277"/>
                    <a:pt x="154" y="289"/>
                  </a:cubicBezTo>
                  <a:cubicBezTo>
                    <a:pt x="63" y="302"/>
                    <a:pt x="0" y="250"/>
                    <a:pt x="12" y="173"/>
                  </a:cubicBezTo>
                  <a:cubicBezTo>
                    <a:pt x="25" y="97"/>
                    <a:pt x="108" y="25"/>
                    <a:pt x="199" y="13"/>
                  </a:cubicBezTo>
                  <a:close/>
                  <a:moveTo>
                    <a:pt x="158" y="265"/>
                  </a:moveTo>
                  <a:cubicBezTo>
                    <a:pt x="232" y="255"/>
                    <a:pt x="301" y="196"/>
                    <a:pt x="311" y="133"/>
                  </a:cubicBezTo>
                  <a:cubicBezTo>
                    <a:pt x="322" y="70"/>
                    <a:pt x="270" y="27"/>
                    <a:pt x="195" y="37"/>
                  </a:cubicBezTo>
                  <a:cubicBezTo>
                    <a:pt x="121" y="47"/>
                    <a:pt x="52" y="106"/>
                    <a:pt x="41" y="169"/>
                  </a:cubicBezTo>
                  <a:cubicBezTo>
                    <a:pt x="31" y="232"/>
                    <a:pt x="83" y="275"/>
                    <a:pt x="158" y="265"/>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grpSp>
        <p:nvGrpSpPr>
          <p:cNvPr id="133" name="Google Shape;133;p1"/>
          <p:cNvGrpSpPr/>
          <p:nvPr/>
        </p:nvGrpSpPr>
        <p:grpSpPr>
          <a:xfrm>
            <a:off x="9261475" y="1704975"/>
            <a:ext cx="668338" cy="720725"/>
            <a:chOff x="9261475" y="1704975"/>
            <a:chExt cx="668338" cy="720725"/>
          </a:xfrm>
        </p:grpSpPr>
        <p:sp>
          <p:nvSpPr>
            <p:cNvPr id="134" name="Google Shape;134;p1"/>
            <p:cNvSpPr/>
            <p:nvPr/>
          </p:nvSpPr>
          <p:spPr>
            <a:xfrm>
              <a:off x="9359900" y="1798638"/>
              <a:ext cx="517525" cy="555625"/>
            </a:xfrm>
            <a:custGeom>
              <a:avLst/>
              <a:gdLst/>
              <a:ahLst/>
              <a:cxnLst/>
              <a:rect l="l" t="t" r="r" b="b"/>
              <a:pathLst>
                <a:path w="138" h="148" extrusionOk="0">
                  <a:moveTo>
                    <a:pt x="134" y="39"/>
                  </a:moveTo>
                  <a:cubicBezTo>
                    <a:pt x="133" y="31"/>
                    <a:pt x="130" y="26"/>
                    <a:pt x="126" y="22"/>
                  </a:cubicBezTo>
                  <a:cubicBezTo>
                    <a:pt x="101" y="0"/>
                    <a:pt x="101" y="0"/>
                    <a:pt x="101" y="0"/>
                  </a:cubicBezTo>
                  <a:cubicBezTo>
                    <a:pt x="105" y="3"/>
                    <a:pt x="108" y="9"/>
                    <a:pt x="109" y="17"/>
                  </a:cubicBezTo>
                  <a:cubicBezTo>
                    <a:pt x="113" y="44"/>
                    <a:pt x="89" y="84"/>
                    <a:pt x="57" y="106"/>
                  </a:cubicBezTo>
                  <a:cubicBezTo>
                    <a:pt x="34" y="123"/>
                    <a:pt x="12" y="126"/>
                    <a:pt x="0" y="115"/>
                  </a:cubicBezTo>
                  <a:cubicBezTo>
                    <a:pt x="26" y="138"/>
                    <a:pt x="26" y="138"/>
                    <a:pt x="26" y="138"/>
                  </a:cubicBezTo>
                  <a:cubicBezTo>
                    <a:pt x="37" y="148"/>
                    <a:pt x="59" y="145"/>
                    <a:pt x="83" y="129"/>
                  </a:cubicBezTo>
                  <a:cubicBezTo>
                    <a:pt x="115" y="106"/>
                    <a:pt x="138" y="66"/>
                    <a:pt x="134" y="3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35" name="Google Shape;135;p1"/>
            <p:cNvSpPr/>
            <p:nvPr/>
          </p:nvSpPr>
          <p:spPr>
            <a:xfrm>
              <a:off x="9261475" y="1704975"/>
              <a:ext cx="612775" cy="657225"/>
            </a:xfrm>
            <a:custGeom>
              <a:avLst/>
              <a:gdLst/>
              <a:ahLst/>
              <a:cxnLst/>
              <a:rect l="l" t="t" r="r" b="b"/>
              <a:pathLst>
                <a:path w="163" h="175" extrusionOk="0">
                  <a:moveTo>
                    <a:pt x="137" y="12"/>
                  </a:moveTo>
                  <a:cubicBezTo>
                    <a:pt x="123" y="0"/>
                    <a:pt x="97" y="3"/>
                    <a:pt x="68" y="23"/>
                  </a:cubicBezTo>
                  <a:cubicBezTo>
                    <a:pt x="29" y="51"/>
                    <a:pt x="0" y="100"/>
                    <a:pt x="5" y="133"/>
                  </a:cubicBezTo>
                  <a:cubicBezTo>
                    <a:pt x="6" y="142"/>
                    <a:pt x="10" y="148"/>
                    <a:pt x="15" y="153"/>
                  </a:cubicBezTo>
                  <a:cubicBezTo>
                    <a:pt x="41" y="175"/>
                    <a:pt x="41" y="175"/>
                    <a:pt x="41" y="175"/>
                  </a:cubicBezTo>
                  <a:cubicBezTo>
                    <a:pt x="35" y="171"/>
                    <a:pt x="32" y="164"/>
                    <a:pt x="31" y="155"/>
                  </a:cubicBezTo>
                  <a:cubicBezTo>
                    <a:pt x="26" y="122"/>
                    <a:pt x="54" y="73"/>
                    <a:pt x="94" y="45"/>
                  </a:cubicBezTo>
                  <a:cubicBezTo>
                    <a:pt x="122" y="25"/>
                    <a:pt x="149" y="22"/>
                    <a:pt x="163" y="34"/>
                  </a:cubicBezTo>
                  <a:lnTo>
                    <a:pt x="137" y="12"/>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36" name="Google Shape;136;p1"/>
            <p:cNvSpPr/>
            <p:nvPr/>
          </p:nvSpPr>
          <p:spPr>
            <a:xfrm>
              <a:off x="9359900" y="1771650"/>
              <a:ext cx="569913" cy="654050"/>
            </a:xfrm>
            <a:custGeom>
              <a:avLst/>
              <a:gdLst/>
              <a:ahLst/>
              <a:cxnLst/>
              <a:rect l="l" t="t" r="r" b="b"/>
              <a:pathLst>
                <a:path w="152" h="174" extrusionOk="0">
                  <a:moveTo>
                    <a:pt x="68" y="27"/>
                  </a:moveTo>
                  <a:cubicBezTo>
                    <a:pt x="107" y="0"/>
                    <a:pt x="143" y="4"/>
                    <a:pt x="147" y="37"/>
                  </a:cubicBezTo>
                  <a:cubicBezTo>
                    <a:pt x="152" y="70"/>
                    <a:pt x="124" y="119"/>
                    <a:pt x="84" y="146"/>
                  </a:cubicBezTo>
                  <a:cubicBezTo>
                    <a:pt x="45" y="174"/>
                    <a:pt x="9" y="170"/>
                    <a:pt x="5" y="137"/>
                  </a:cubicBezTo>
                  <a:cubicBezTo>
                    <a:pt x="0" y="104"/>
                    <a:pt x="28" y="55"/>
                    <a:pt x="68" y="27"/>
                  </a:cubicBezTo>
                  <a:close/>
                  <a:moveTo>
                    <a:pt x="83" y="136"/>
                  </a:moveTo>
                  <a:cubicBezTo>
                    <a:pt x="115" y="113"/>
                    <a:pt x="138" y="73"/>
                    <a:pt x="134" y="46"/>
                  </a:cubicBezTo>
                  <a:cubicBezTo>
                    <a:pt x="131" y="19"/>
                    <a:pt x="101" y="15"/>
                    <a:pt x="69" y="38"/>
                  </a:cubicBezTo>
                  <a:cubicBezTo>
                    <a:pt x="37" y="60"/>
                    <a:pt x="14" y="101"/>
                    <a:pt x="17" y="128"/>
                  </a:cubicBezTo>
                  <a:cubicBezTo>
                    <a:pt x="21" y="155"/>
                    <a:pt x="50" y="158"/>
                    <a:pt x="83" y="136"/>
                  </a:cubicBezTo>
                </a:path>
              </a:pathLst>
            </a:custGeom>
            <a:solidFill>
              <a:srgbClr val="AF00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grpSp>
        <p:nvGrpSpPr>
          <p:cNvPr id="137" name="Google Shape;137;p1"/>
          <p:cNvGrpSpPr/>
          <p:nvPr/>
        </p:nvGrpSpPr>
        <p:grpSpPr>
          <a:xfrm>
            <a:off x="2300288" y="1752600"/>
            <a:ext cx="731837" cy="736601"/>
            <a:chOff x="2300288" y="1752600"/>
            <a:chExt cx="731837" cy="736601"/>
          </a:xfrm>
        </p:grpSpPr>
        <p:sp>
          <p:nvSpPr>
            <p:cNvPr id="138" name="Google Shape;138;p1"/>
            <p:cNvSpPr/>
            <p:nvPr/>
          </p:nvSpPr>
          <p:spPr>
            <a:xfrm>
              <a:off x="2678113" y="1919288"/>
              <a:ext cx="315913" cy="115888"/>
            </a:xfrm>
            <a:custGeom>
              <a:avLst/>
              <a:gdLst/>
              <a:ahLst/>
              <a:cxnLst/>
              <a:rect l="l" t="t" r="r" b="b"/>
              <a:pathLst>
                <a:path w="199" h="73" extrusionOk="0">
                  <a:moveTo>
                    <a:pt x="48" y="73"/>
                  </a:moveTo>
                  <a:lnTo>
                    <a:pt x="0" y="56"/>
                  </a:lnTo>
                  <a:lnTo>
                    <a:pt x="152" y="0"/>
                  </a:lnTo>
                  <a:lnTo>
                    <a:pt x="199" y="19"/>
                  </a:lnTo>
                  <a:lnTo>
                    <a:pt x="48" y="73"/>
                  </a:lnTo>
                  <a:close/>
                </a:path>
              </a:pathLst>
            </a:custGeom>
            <a:solidFill>
              <a:srgbClr val="66EA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Montserrat"/>
                <a:ea typeface="Montserrat"/>
                <a:cs typeface="Montserrat"/>
                <a:sym typeface="Montserrat"/>
              </a:endParaRPr>
            </a:p>
          </p:txBody>
        </p:sp>
        <p:sp>
          <p:nvSpPr>
            <p:cNvPr id="139" name="Google Shape;139;p1"/>
            <p:cNvSpPr/>
            <p:nvPr/>
          </p:nvSpPr>
          <p:spPr>
            <a:xfrm>
              <a:off x="2578100" y="2208213"/>
              <a:ext cx="138113" cy="280988"/>
            </a:xfrm>
            <a:custGeom>
              <a:avLst/>
              <a:gdLst/>
              <a:ahLst/>
              <a:cxnLst/>
              <a:rect l="l" t="t" r="r" b="b"/>
              <a:pathLst>
                <a:path w="87" h="177" extrusionOk="0">
                  <a:moveTo>
                    <a:pt x="87" y="177"/>
                  </a:moveTo>
                  <a:lnTo>
                    <a:pt x="40" y="161"/>
                  </a:lnTo>
                  <a:lnTo>
                    <a:pt x="0" y="0"/>
                  </a:lnTo>
                  <a:lnTo>
                    <a:pt x="47" y="19"/>
                  </a:lnTo>
                  <a:lnTo>
                    <a:pt x="87" y="177"/>
                  </a:lnTo>
                  <a:close/>
                </a:path>
              </a:pathLst>
            </a:custGeom>
            <a:solidFill>
              <a:srgbClr val="00A5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Montserrat"/>
                <a:ea typeface="Montserrat"/>
                <a:cs typeface="Montserrat"/>
                <a:sym typeface="Montserrat"/>
              </a:endParaRPr>
            </a:p>
          </p:txBody>
        </p:sp>
        <p:sp>
          <p:nvSpPr>
            <p:cNvPr id="140" name="Google Shape;140;p1"/>
            <p:cNvSpPr/>
            <p:nvPr/>
          </p:nvSpPr>
          <p:spPr>
            <a:xfrm>
              <a:off x="2476500" y="1806575"/>
              <a:ext cx="138113" cy="280988"/>
            </a:xfrm>
            <a:custGeom>
              <a:avLst/>
              <a:gdLst/>
              <a:ahLst/>
              <a:cxnLst/>
              <a:rect l="l" t="t" r="r" b="b"/>
              <a:pathLst>
                <a:path w="87" h="177" extrusionOk="0">
                  <a:moveTo>
                    <a:pt x="87" y="177"/>
                  </a:moveTo>
                  <a:lnTo>
                    <a:pt x="40" y="158"/>
                  </a:lnTo>
                  <a:lnTo>
                    <a:pt x="0" y="0"/>
                  </a:lnTo>
                  <a:lnTo>
                    <a:pt x="47" y="19"/>
                  </a:lnTo>
                  <a:lnTo>
                    <a:pt x="87" y="177"/>
                  </a:lnTo>
                  <a:close/>
                </a:path>
              </a:pathLst>
            </a:custGeom>
            <a:solidFill>
              <a:srgbClr val="00A5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Montserrat"/>
                <a:ea typeface="Montserrat"/>
                <a:cs typeface="Montserrat"/>
                <a:sym typeface="Montserrat"/>
              </a:endParaRPr>
            </a:p>
          </p:txBody>
        </p:sp>
        <p:sp>
          <p:nvSpPr>
            <p:cNvPr id="141" name="Google Shape;141;p1"/>
            <p:cNvSpPr/>
            <p:nvPr/>
          </p:nvSpPr>
          <p:spPr>
            <a:xfrm>
              <a:off x="2476500" y="1752600"/>
              <a:ext cx="212725" cy="84138"/>
            </a:xfrm>
            <a:custGeom>
              <a:avLst/>
              <a:gdLst/>
              <a:ahLst/>
              <a:cxnLst/>
              <a:rect l="l" t="t" r="r" b="b"/>
              <a:pathLst>
                <a:path w="134" h="53" extrusionOk="0">
                  <a:moveTo>
                    <a:pt x="47" y="53"/>
                  </a:moveTo>
                  <a:lnTo>
                    <a:pt x="0" y="34"/>
                  </a:lnTo>
                  <a:lnTo>
                    <a:pt x="87" y="0"/>
                  </a:lnTo>
                  <a:lnTo>
                    <a:pt x="134" y="19"/>
                  </a:lnTo>
                  <a:lnTo>
                    <a:pt x="47" y="53"/>
                  </a:lnTo>
                  <a:close/>
                </a:path>
              </a:pathLst>
            </a:custGeom>
            <a:solidFill>
              <a:srgbClr val="66EA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Montserrat"/>
                <a:ea typeface="Montserrat"/>
                <a:cs typeface="Montserrat"/>
                <a:sym typeface="Montserrat"/>
              </a:endParaRPr>
            </a:p>
          </p:txBody>
        </p:sp>
        <p:sp>
          <p:nvSpPr>
            <p:cNvPr id="142" name="Google Shape;142;p1"/>
            <p:cNvSpPr/>
            <p:nvPr/>
          </p:nvSpPr>
          <p:spPr>
            <a:xfrm>
              <a:off x="2300288" y="2057400"/>
              <a:ext cx="314325" cy="120650"/>
            </a:xfrm>
            <a:custGeom>
              <a:avLst/>
              <a:gdLst/>
              <a:ahLst/>
              <a:cxnLst/>
              <a:rect l="l" t="t" r="r" b="b"/>
              <a:pathLst>
                <a:path w="198" h="76" extrusionOk="0">
                  <a:moveTo>
                    <a:pt x="47" y="76"/>
                  </a:moveTo>
                  <a:lnTo>
                    <a:pt x="0" y="57"/>
                  </a:lnTo>
                  <a:lnTo>
                    <a:pt x="151" y="0"/>
                  </a:lnTo>
                  <a:lnTo>
                    <a:pt x="198" y="19"/>
                  </a:lnTo>
                  <a:lnTo>
                    <a:pt x="47" y="76"/>
                  </a:lnTo>
                  <a:close/>
                </a:path>
              </a:pathLst>
            </a:custGeom>
            <a:solidFill>
              <a:srgbClr val="66EA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Montserrat"/>
                <a:ea typeface="Montserrat"/>
                <a:cs typeface="Montserrat"/>
                <a:sym typeface="Montserrat"/>
              </a:endParaRPr>
            </a:p>
          </p:txBody>
        </p:sp>
        <p:sp>
          <p:nvSpPr>
            <p:cNvPr id="143" name="Google Shape;143;p1"/>
            <p:cNvSpPr/>
            <p:nvPr/>
          </p:nvSpPr>
          <p:spPr>
            <a:xfrm>
              <a:off x="2300288" y="2147888"/>
              <a:ext cx="112713" cy="180975"/>
            </a:xfrm>
            <a:custGeom>
              <a:avLst/>
              <a:gdLst/>
              <a:ahLst/>
              <a:cxnLst/>
              <a:rect l="l" t="t" r="r" b="b"/>
              <a:pathLst>
                <a:path w="71" h="114" extrusionOk="0">
                  <a:moveTo>
                    <a:pt x="71" y="114"/>
                  </a:moveTo>
                  <a:lnTo>
                    <a:pt x="23" y="95"/>
                  </a:lnTo>
                  <a:lnTo>
                    <a:pt x="0" y="0"/>
                  </a:lnTo>
                  <a:lnTo>
                    <a:pt x="47" y="19"/>
                  </a:lnTo>
                  <a:lnTo>
                    <a:pt x="71" y="114"/>
                  </a:lnTo>
                  <a:close/>
                </a:path>
              </a:pathLst>
            </a:custGeom>
            <a:solidFill>
              <a:srgbClr val="00A5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Montserrat"/>
                <a:ea typeface="Montserrat"/>
                <a:cs typeface="Montserrat"/>
                <a:sym typeface="Montserrat"/>
              </a:endParaRPr>
            </a:p>
          </p:txBody>
        </p:sp>
        <p:sp>
          <p:nvSpPr>
            <p:cNvPr id="144" name="Google Shape;144;p1"/>
            <p:cNvSpPr/>
            <p:nvPr/>
          </p:nvSpPr>
          <p:spPr>
            <a:xfrm>
              <a:off x="2374900" y="1782763"/>
              <a:ext cx="657225" cy="706438"/>
            </a:xfrm>
            <a:custGeom>
              <a:avLst/>
              <a:gdLst/>
              <a:ahLst/>
              <a:cxnLst/>
              <a:rect l="l" t="t" r="r" b="b"/>
              <a:pathLst>
                <a:path w="414" h="445" extrusionOk="0">
                  <a:moveTo>
                    <a:pt x="198" y="0"/>
                  </a:moveTo>
                  <a:lnTo>
                    <a:pt x="239" y="159"/>
                  </a:lnTo>
                  <a:lnTo>
                    <a:pt x="390" y="105"/>
                  </a:lnTo>
                  <a:lnTo>
                    <a:pt x="414" y="197"/>
                  </a:lnTo>
                  <a:lnTo>
                    <a:pt x="262" y="254"/>
                  </a:lnTo>
                  <a:lnTo>
                    <a:pt x="303" y="412"/>
                  </a:lnTo>
                  <a:lnTo>
                    <a:pt x="215" y="445"/>
                  </a:lnTo>
                  <a:lnTo>
                    <a:pt x="175" y="287"/>
                  </a:lnTo>
                  <a:lnTo>
                    <a:pt x="24" y="344"/>
                  </a:lnTo>
                  <a:lnTo>
                    <a:pt x="0" y="249"/>
                  </a:lnTo>
                  <a:lnTo>
                    <a:pt x="151" y="192"/>
                  </a:lnTo>
                  <a:lnTo>
                    <a:pt x="111" y="34"/>
                  </a:lnTo>
                  <a:lnTo>
                    <a:pt x="198"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Montserrat"/>
                <a:ea typeface="Montserrat"/>
                <a:cs typeface="Montserrat"/>
                <a:sym typeface="Montserrat"/>
              </a:endParaRPr>
            </a:p>
          </p:txBody>
        </p:sp>
      </p:grpSp>
      <p:grpSp>
        <p:nvGrpSpPr>
          <p:cNvPr id="145" name="Google Shape;145;p1"/>
          <p:cNvGrpSpPr/>
          <p:nvPr/>
        </p:nvGrpSpPr>
        <p:grpSpPr>
          <a:xfrm>
            <a:off x="9071039" y="4643488"/>
            <a:ext cx="476251" cy="473076"/>
            <a:chOff x="9070975" y="4330700"/>
            <a:chExt cx="476251" cy="473076"/>
          </a:xfrm>
        </p:grpSpPr>
        <p:sp>
          <p:nvSpPr>
            <p:cNvPr id="146" name="Google Shape;146;p1"/>
            <p:cNvSpPr/>
            <p:nvPr/>
          </p:nvSpPr>
          <p:spPr>
            <a:xfrm>
              <a:off x="9269413" y="4330700"/>
              <a:ext cx="120650" cy="203200"/>
            </a:xfrm>
            <a:custGeom>
              <a:avLst/>
              <a:gdLst/>
              <a:ahLst/>
              <a:cxnLst/>
              <a:rect l="l" t="t" r="r" b="b"/>
              <a:pathLst>
                <a:path w="76" h="128" extrusionOk="0">
                  <a:moveTo>
                    <a:pt x="0" y="0"/>
                  </a:moveTo>
                  <a:lnTo>
                    <a:pt x="59" y="36"/>
                  </a:lnTo>
                  <a:lnTo>
                    <a:pt x="76" y="128"/>
                  </a:lnTo>
                  <a:lnTo>
                    <a:pt x="17" y="92"/>
                  </a:lnTo>
                  <a:lnTo>
                    <a:pt x="0" y="0"/>
                  </a:lnTo>
                  <a:close/>
                </a:path>
              </a:pathLst>
            </a:custGeom>
            <a:solidFill>
              <a:srgbClr val="CF4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47" name="Google Shape;147;p1"/>
            <p:cNvSpPr/>
            <p:nvPr/>
          </p:nvSpPr>
          <p:spPr>
            <a:xfrm>
              <a:off x="9090025" y="4597400"/>
              <a:ext cx="231775" cy="120650"/>
            </a:xfrm>
            <a:custGeom>
              <a:avLst/>
              <a:gdLst/>
              <a:ahLst/>
              <a:cxnLst/>
              <a:rect l="l" t="t" r="r" b="b"/>
              <a:pathLst>
                <a:path w="146" h="76" extrusionOk="0">
                  <a:moveTo>
                    <a:pt x="87" y="0"/>
                  </a:moveTo>
                  <a:lnTo>
                    <a:pt x="146" y="38"/>
                  </a:lnTo>
                  <a:lnTo>
                    <a:pt x="59" y="76"/>
                  </a:lnTo>
                  <a:lnTo>
                    <a:pt x="0" y="40"/>
                  </a:lnTo>
                  <a:lnTo>
                    <a:pt x="87" y="0"/>
                  </a:lnTo>
                  <a:close/>
                </a:path>
              </a:pathLst>
            </a:custGeom>
            <a:solidFill>
              <a:srgbClr val="7700A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48" name="Google Shape;148;p1"/>
            <p:cNvSpPr/>
            <p:nvPr/>
          </p:nvSpPr>
          <p:spPr>
            <a:xfrm>
              <a:off x="9310688" y="4500563"/>
              <a:ext cx="236538" cy="119063"/>
            </a:xfrm>
            <a:custGeom>
              <a:avLst/>
              <a:gdLst/>
              <a:ahLst/>
              <a:cxnLst/>
              <a:rect l="l" t="t" r="r" b="b"/>
              <a:pathLst>
                <a:path w="149" h="75" extrusionOk="0">
                  <a:moveTo>
                    <a:pt x="90" y="0"/>
                  </a:moveTo>
                  <a:lnTo>
                    <a:pt x="149" y="37"/>
                  </a:lnTo>
                  <a:lnTo>
                    <a:pt x="59" y="75"/>
                  </a:lnTo>
                  <a:lnTo>
                    <a:pt x="0" y="40"/>
                  </a:lnTo>
                  <a:lnTo>
                    <a:pt x="90" y="0"/>
                  </a:lnTo>
                  <a:close/>
                </a:path>
              </a:pathLst>
            </a:custGeom>
            <a:solidFill>
              <a:srgbClr val="7700A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49" name="Google Shape;149;p1"/>
            <p:cNvSpPr/>
            <p:nvPr/>
          </p:nvSpPr>
          <p:spPr>
            <a:xfrm>
              <a:off x="9434513" y="4413250"/>
              <a:ext cx="112713" cy="146050"/>
            </a:xfrm>
            <a:custGeom>
              <a:avLst/>
              <a:gdLst/>
              <a:ahLst/>
              <a:cxnLst/>
              <a:rect l="l" t="t" r="r" b="b"/>
              <a:pathLst>
                <a:path w="71" h="92" extrusionOk="0">
                  <a:moveTo>
                    <a:pt x="0" y="0"/>
                  </a:moveTo>
                  <a:lnTo>
                    <a:pt x="59" y="38"/>
                  </a:lnTo>
                  <a:lnTo>
                    <a:pt x="71" y="92"/>
                  </a:lnTo>
                  <a:lnTo>
                    <a:pt x="12" y="55"/>
                  </a:lnTo>
                  <a:lnTo>
                    <a:pt x="0" y="0"/>
                  </a:lnTo>
                  <a:close/>
                </a:path>
              </a:pathLst>
            </a:custGeom>
            <a:solidFill>
              <a:srgbClr val="CF4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0" name="Google Shape;150;p1"/>
            <p:cNvSpPr/>
            <p:nvPr/>
          </p:nvSpPr>
          <p:spPr>
            <a:xfrm>
              <a:off x="9255125" y="4710113"/>
              <a:ext cx="176213" cy="93663"/>
            </a:xfrm>
            <a:custGeom>
              <a:avLst/>
              <a:gdLst/>
              <a:ahLst/>
              <a:cxnLst/>
              <a:rect l="l" t="t" r="r" b="b"/>
              <a:pathLst>
                <a:path w="111" h="59" extrusionOk="0">
                  <a:moveTo>
                    <a:pt x="52" y="0"/>
                  </a:moveTo>
                  <a:lnTo>
                    <a:pt x="111" y="36"/>
                  </a:lnTo>
                  <a:lnTo>
                    <a:pt x="59" y="59"/>
                  </a:lnTo>
                  <a:lnTo>
                    <a:pt x="0" y="21"/>
                  </a:lnTo>
                  <a:lnTo>
                    <a:pt x="52" y="0"/>
                  </a:lnTo>
                  <a:close/>
                </a:path>
              </a:pathLst>
            </a:custGeom>
            <a:solidFill>
              <a:srgbClr val="7700A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1" name="Google Shape;151;p1"/>
            <p:cNvSpPr/>
            <p:nvPr/>
          </p:nvSpPr>
          <p:spPr>
            <a:xfrm>
              <a:off x="9310688" y="4564063"/>
              <a:ext cx="120650" cy="203200"/>
            </a:xfrm>
            <a:custGeom>
              <a:avLst/>
              <a:gdLst/>
              <a:ahLst/>
              <a:cxnLst/>
              <a:rect l="l" t="t" r="r" b="b"/>
              <a:pathLst>
                <a:path w="76" h="128" extrusionOk="0">
                  <a:moveTo>
                    <a:pt x="0" y="0"/>
                  </a:moveTo>
                  <a:lnTo>
                    <a:pt x="59" y="35"/>
                  </a:lnTo>
                  <a:lnTo>
                    <a:pt x="76" y="128"/>
                  </a:lnTo>
                  <a:lnTo>
                    <a:pt x="17" y="92"/>
                  </a:lnTo>
                  <a:lnTo>
                    <a:pt x="0" y="0"/>
                  </a:lnTo>
                  <a:close/>
                </a:path>
              </a:pathLst>
            </a:custGeom>
            <a:solidFill>
              <a:srgbClr val="CF4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2" name="Google Shape;152;p1"/>
            <p:cNvSpPr/>
            <p:nvPr/>
          </p:nvSpPr>
          <p:spPr>
            <a:xfrm>
              <a:off x="9070975" y="4330700"/>
              <a:ext cx="382588" cy="412750"/>
            </a:xfrm>
            <a:custGeom>
              <a:avLst/>
              <a:gdLst/>
              <a:ahLst/>
              <a:cxnLst/>
              <a:rect l="l" t="t" r="r" b="b"/>
              <a:pathLst>
                <a:path w="241" h="260" extrusionOk="0">
                  <a:moveTo>
                    <a:pt x="125" y="0"/>
                  </a:moveTo>
                  <a:lnTo>
                    <a:pt x="142" y="92"/>
                  </a:lnTo>
                  <a:lnTo>
                    <a:pt x="229" y="52"/>
                  </a:lnTo>
                  <a:lnTo>
                    <a:pt x="241" y="107"/>
                  </a:lnTo>
                  <a:lnTo>
                    <a:pt x="151" y="147"/>
                  </a:lnTo>
                  <a:lnTo>
                    <a:pt x="168" y="239"/>
                  </a:lnTo>
                  <a:lnTo>
                    <a:pt x="116" y="260"/>
                  </a:lnTo>
                  <a:lnTo>
                    <a:pt x="99" y="168"/>
                  </a:lnTo>
                  <a:lnTo>
                    <a:pt x="12" y="208"/>
                  </a:lnTo>
                  <a:lnTo>
                    <a:pt x="0" y="154"/>
                  </a:lnTo>
                  <a:lnTo>
                    <a:pt x="90" y="114"/>
                  </a:lnTo>
                  <a:lnTo>
                    <a:pt x="73" y="21"/>
                  </a:lnTo>
                  <a:lnTo>
                    <a:pt x="125"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grpSp>
        <p:nvGrpSpPr>
          <p:cNvPr id="153" name="Google Shape;153;p1"/>
          <p:cNvGrpSpPr/>
          <p:nvPr/>
        </p:nvGrpSpPr>
        <p:grpSpPr>
          <a:xfrm>
            <a:off x="7200900" y="4511675"/>
            <a:ext cx="1276351" cy="1317626"/>
            <a:chOff x="7200900" y="4511675"/>
            <a:chExt cx="1276351" cy="1317626"/>
          </a:xfrm>
        </p:grpSpPr>
        <p:sp>
          <p:nvSpPr>
            <p:cNvPr id="154" name="Google Shape;154;p1"/>
            <p:cNvSpPr/>
            <p:nvPr/>
          </p:nvSpPr>
          <p:spPr>
            <a:xfrm>
              <a:off x="7200900" y="4957763"/>
              <a:ext cx="319088" cy="657225"/>
            </a:xfrm>
            <a:custGeom>
              <a:avLst/>
              <a:gdLst/>
              <a:ahLst/>
              <a:cxnLst/>
              <a:rect l="l" t="t" r="r" b="b"/>
              <a:pathLst>
                <a:path w="201" h="414" extrusionOk="0">
                  <a:moveTo>
                    <a:pt x="0" y="0"/>
                  </a:moveTo>
                  <a:lnTo>
                    <a:pt x="85" y="414"/>
                  </a:lnTo>
                  <a:lnTo>
                    <a:pt x="201" y="67"/>
                  </a:lnTo>
                  <a:lnTo>
                    <a:pt x="0" y="0"/>
                  </a:lnTo>
                  <a:close/>
                </a:path>
              </a:pathLst>
            </a:custGeom>
            <a:solidFill>
              <a:srgbClr val="8615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5" name="Google Shape;155;p1"/>
            <p:cNvSpPr/>
            <p:nvPr/>
          </p:nvSpPr>
          <p:spPr>
            <a:xfrm>
              <a:off x="7704138" y="4511675"/>
              <a:ext cx="638175" cy="434975"/>
            </a:xfrm>
            <a:custGeom>
              <a:avLst/>
              <a:gdLst/>
              <a:ahLst/>
              <a:cxnLst/>
              <a:rect l="l" t="t" r="r" b="b"/>
              <a:pathLst>
                <a:path w="402" h="274" extrusionOk="0">
                  <a:moveTo>
                    <a:pt x="402" y="135"/>
                  </a:moveTo>
                  <a:lnTo>
                    <a:pt x="0" y="0"/>
                  </a:lnTo>
                  <a:lnTo>
                    <a:pt x="244" y="274"/>
                  </a:lnTo>
                  <a:lnTo>
                    <a:pt x="402" y="135"/>
                  </a:lnTo>
                  <a:close/>
                </a:path>
              </a:pathLst>
            </a:custGeom>
            <a:solidFill>
              <a:srgbClr val="740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6" name="Google Shape;156;p1"/>
            <p:cNvSpPr/>
            <p:nvPr/>
          </p:nvSpPr>
          <p:spPr>
            <a:xfrm>
              <a:off x="7200900" y="4511675"/>
              <a:ext cx="503238" cy="552450"/>
            </a:xfrm>
            <a:custGeom>
              <a:avLst/>
              <a:gdLst/>
              <a:ahLst/>
              <a:cxnLst/>
              <a:rect l="l" t="t" r="r" b="b"/>
              <a:pathLst>
                <a:path w="317" h="348" extrusionOk="0">
                  <a:moveTo>
                    <a:pt x="317" y="0"/>
                  </a:moveTo>
                  <a:lnTo>
                    <a:pt x="0" y="281"/>
                  </a:lnTo>
                  <a:lnTo>
                    <a:pt x="201" y="348"/>
                  </a:lnTo>
                  <a:lnTo>
                    <a:pt x="317" y="0"/>
                  </a:lnTo>
                  <a:close/>
                </a:path>
              </a:pathLst>
            </a:custGeom>
            <a:solidFill>
              <a:srgbClr val="8E21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7" name="Google Shape;157;p1"/>
            <p:cNvSpPr/>
            <p:nvPr/>
          </p:nvSpPr>
          <p:spPr>
            <a:xfrm>
              <a:off x="8091488" y="4725988"/>
              <a:ext cx="385763" cy="660400"/>
            </a:xfrm>
            <a:custGeom>
              <a:avLst/>
              <a:gdLst/>
              <a:ahLst/>
              <a:cxnLst/>
              <a:rect l="l" t="t" r="r" b="b"/>
              <a:pathLst>
                <a:path w="243" h="416" extrusionOk="0">
                  <a:moveTo>
                    <a:pt x="0" y="139"/>
                  </a:moveTo>
                  <a:lnTo>
                    <a:pt x="243" y="416"/>
                  </a:lnTo>
                  <a:lnTo>
                    <a:pt x="158" y="0"/>
                  </a:lnTo>
                  <a:lnTo>
                    <a:pt x="0" y="139"/>
                  </a:lnTo>
                  <a:close/>
                </a:path>
              </a:pathLst>
            </a:custGeom>
            <a:solidFill>
              <a:srgbClr val="6500B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8" name="Google Shape;158;p1"/>
            <p:cNvSpPr/>
            <p:nvPr/>
          </p:nvSpPr>
          <p:spPr>
            <a:xfrm>
              <a:off x="7519988" y="4511675"/>
              <a:ext cx="571500" cy="552450"/>
            </a:xfrm>
            <a:custGeom>
              <a:avLst/>
              <a:gdLst/>
              <a:ahLst/>
              <a:cxnLst/>
              <a:rect l="l" t="t" r="r" b="b"/>
              <a:pathLst>
                <a:path w="360" h="348" extrusionOk="0">
                  <a:moveTo>
                    <a:pt x="360" y="274"/>
                  </a:moveTo>
                  <a:lnTo>
                    <a:pt x="116" y="0"/>
                  </a:lnTo>
                  <a:lnTo>
                    <a:pt x="0" y="348"/>
                  </a:lnTo>
                  <a:lnTo>
                    <a:pt x="360" y="274"/>
                  </a:lnTo>
                  <a:close/>
                </a:path>
              </a:pathLst>
            </a:custGeom>
            <a:solidFill>
              <a:srgbClr val="7C00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59" name="Google Shape;159;p1"/>
            <p:cNvSpPr/>
            <p:nvPr/>
          </p:nvSpPr>
          <p:spPr>
            <a:xfrm>
              <a:off x="7907338" y="4946650"/>
              <a:ext cx="569913" cy="555625"/>
            </a:xfrm>
            <a:custGeom>
              <a:avLst/>
              <a:gdLst/>
              <a:ahLst/>
              <a:cxnLst/>
              <a:rect l="l" t="t" r="r" b="b"/>
              <a:pathLst>
                <a:path w="359" h="350" extrusionOk="0">
                  <a:moveTo>
                    <a:pt x="0" y="350"/>
                  </a:moveTo>
                  <a:lnTo>
                    <a:pt x="359" y="277"/>
                  </a:lnTo>
                  <a:lnTo>
                    <a:pt x="116" y="0"/>
                  </a:lnTo>
                  <a:lnTo>
                    <a:pt x="0" y="350"/>
                  </a:lnTo>
                  <a:close/>
                </a:path>
              </a:pathLst>
            </a:custGeom>
            <a:solidFill>
              <a:srgbClr val="6F00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60" name="Google Shape;160;p1"/>
            <p:cNvSpPr/>
            <p:nvPr/>
          </p:nvSpPr>
          <p:spPr>
            <a:xfrm>
              <a:off x="7335838" y="5064125"/>
              <a:ext cx="571500" cy="550863"/>
            </a:xfrm>
            <a:custGeom>
              <a:avLst/>
              <a:gdLst/>
              <a:ahLst/>
              <a:cxnLst/>
              <a:rect l="l" t="t" r="r" b="b"/>
              <a:pathLst>
                <a:path w="360" h="347" extrusionOk="0">
                  <a:moveTo>
                    <a:pt x="116" y="0"/>
                  </a:moveTo>
                  <a:lnTo>
                    <a:pt x="0" y="347"/>
                  </a:lnTo>
                  <a:lnTo>
                    <a:pt x="360" y="276"/>
                  </a:lnTo>
                  <a:lnTo>
                    <a:pt x="116" y="0"/>
                  </a:lnTo>
                  <a:close/>
                </a:path>
              </a:pathLst>
            </a:custGeom>
            <a:solidFill>
              <a:srgbClr val="7C00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61" name="Google Shape;161;p1"/>
            <p:cNvSpPr/>
            <p:nvPr/>
          </p:nvSpPr>
          <p:spPr>
            <a:xfrm>
              <a:off x="7335838" y="5502275"/>
              <a:ext cx="638175" cy="327025"/>
            </a:xfrm>
            <a:custGeom>
              <a:avLst/>
              <a:gdLst/>
              <a:ahLst/>
              <a:cxnLst/>
              <a:rect l="l" t="t" r="r" b="b"/>
              <a:pathLst>
                <a:path w="402" h="206" extrusionOk="0">
                  <a:moveTo>
                    <a:pt x="0" y="71"/>
                  </a:moveTo>
                  <a:lnTo>
                    <a:pt x="402" y="206"/>
                  </a:lnTo>
                  <a:lnTo>
                    <a:pt x="360" y="0"/>
                  </a:lnTo>
                  <a:lnTo>
                    <a:pt x="0" y="71"/>
                  </a:lnTo>
                  <a:close/>
                </a:path>
              </a:pathLst>
            </a:custGeom>
            <a:solidFill>
              <a:srgbClr val="740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62" name="Google Shape;162;p1"/>
            <p:cNvSpPr/>
            <p:nvPr/>
          </p:nvSpPr>
          <p:spPr>
            <a:xfrm>
              <a:off x="7907338" y="5386388"/>
              <a:ext cx="569913" cy="442913"/>
            </a:xfrm>
            <a:custGeom>
              <a:avLst/>
              <a:gdLst/>
              <a:ahLst/>
              <a:cxnLst/>
              <a:rect l="l" t="t" r="r" b="b"/>
              <a:pathLst>
                <a:path w="359" h="279" extrusionOk="0">
                  <a:moveTo>
                    <a:pt x="0" y="73"/>
                  </a:moveTo>
                  <a:lnTo>
                    <a:pt x="42" y="279"/>
                  </a:lnTo>
                  <a:lnTo>
                    <a:pt x="359" y="0"/>
                  </a:lnTo>
                  <a:lnTo>
                    <a:pt x="0" y="73"/>
                  </a:lnTo>
                  <a:close/>
                </a:path>
              </a:pathLst>
            </a:custGeom>
            <a:solidFill>
              <a:srgbClr val="6500B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63" name="Google Shape;163;p1"/>
            <p:cNvSpPr/>
            <p:nvPr/>
          </p:nvSpPr>
          <p:spPr>
            <a:xfrm>
              <a:off x="7519988" y="4946650"/>
              <a:ext cx="571500" cy="555625"/>
            </a:xfrm>
            <a:custGeom>
              <a:avLst/>
              <a:gdLst/>
              <a:ahLst/>
              <a:cxnLst/>
              <a:rect l="l" t="t" r="r" b="b"/>
              <a:pathLst>
                <a:path w="360" h="350" extrusionOk="0">
                  <a:moveTo>
                    <a:pt x="0" y="74"/>
                  </a:moveTo>
                  <a:lnTo>
                    <a:pt x="360" y="0"/>
                  </a:lnTo>
                  <a:lnTo>
                    <a:pt x="244" y="350"/>
                  </a:lnTo>
                  <a:lnTo>
                    <a:pt x="0" y="74"/>
                  </a:lnTo>
                  <a:close/>
                </a:path>
              </a:pathLst>
            </a:custGeom>
            <a:solidFill>
              <a:srgbClr val="7700D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grpSp>
        <p:nvGrpSpPr>
          <p:cNvPr id="164" name="Google Shape;164;p1"/>
          <p:cNvGrpSpPr/>
          <p:nvPr/>
        </p:nvGrpSpPr>
        <p:grpSpPr>
          <a:xfrm rot="7470316">
            <a:off x="9928335" y="5074220"/>
            <a:ext cx="987205" cy="530671"/>
            <a:chOff x="1393036" y="1869116"/>
            <a:chExt cx="1953280" cy="1049984"/>
          </a:xfrm>
        </p:grpSpPr>
        <p:sp>
          <p:nvSpPr>
            <p:cNvPr id="165" name="Google Shape;165;p1"/>
            <p:cNvSpPr/>
            <p:nvPr/>
          </p:nvSpPr>
          <p:spPr>
            <a:xfrm>
              <a:off x="1393036" y="1934740"/>
              <a:ext cx="1953279" cy="984360"/>
            </a:xfrm>
            <a:custGeom>
              <a:avLst/>
              <a:gdLst/>
              <a:ahLst/>
              <a:cxnLst/>
              <a:rect l="l" t="t" r="r" b="b"/>
              <a:pathLst>
                <a:path w="571" h="286" extrusionOk="0">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66" name="Google Shape;166;p1"/>
            <p:cNvSpPr/>
            <p:nvPr/>
          </p:nvSpPr>
          <p:spPr>
            <a:xfrm>
              <a:off x="1393036" y="1869116"/>
              <a:ext cx="384094" cy="131248"/>
            </a:xfrm>
            <a:prstGeom prst="ellipse">
              <a:avLst/>
            </a:prstGeom>
            <a:solidFill>
              <a:srgbClr val="7700A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67" name="Google Shape;167;p1"/>
            <p:cNvSpPr/>
            <p:nvPr/>
          </p:nvSpPr>
          <p:spPr>
            <a:xfrm>
              <a:off x="2962222" y="1869116"/>
              <a:ext cx="384094" cy="131248"/>
            </a:xfrm>
            <a:prstGeom prst="ellipse">
              <a:avLst/>
            </a:prstGeom>
            <a:solidFill>
              <a:srgbClr val="7700A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grpSp>
        <p:nvGrpSpPr>
          <p:cNvPr id="168" name="Google Shape;168;p1"/>
          <p:cNvGrpSpPr/>
          <p:nvPr/>
        </p:nvGrpSpPr>
        <p:grpSpPr>
          <a:xfrm rot="-1985578">
            <a:off x="1974124" y="4772225"/>
            <a:ext cx="774832" cy="416510"/>
            <a:chOff x="1393036" y="1869116"/>
            <a:chExt cx="1953280" cy="1049984"/>
          </a:xfrm>
        </p:grpSpPr>
        <p:sp>
          <p:nvSpPr>
            <p:cNvPr id="169" name="Google Shape;169;p1"/>
            <p:cNvSpPr/>
            <p:nvPr/>
          </p:nvSpPr>
          <p:spPr>
            <a:xfrm>
              <a:off x="1393036" y="1934740"/>
              <a:ext cx="1953279" cy="984360"/>
            </a:xfrm>
            <a:custGeom>
              <a:avLst/>
              <a:gdLst/>
              <a:ahLst/>
              <a:cxnLst/>
              <a:rect l="l" t="t" r="r" b="b"/>
              <a:pathLst>
                <a:path w="571" h="286" extrusionOk="0">
                  <a:moveTo>
                    <a:pt x="286" y="286"/>
                  </a:moveTo>
                  <a:cubicBezTo>
                    <a:pt x="128" y="286"/>
                    <a:pt x="0" y="158"/>
                    <a:pt x="0" y="0"/>
                  </a:cubicBezTo>
                  <a:cubicBezTo>
                    <a:pt x="112" y="0"/>
                    <a:pt x="112" y="0"/>
                    <a:pt x="112" y="0"/>
                  </a:cubicBezTo>
                  <a:cubicBezTo>
                    <a:pt x="112" y="96"/>
                    <a:pt x="190" y="174"/>
                    <a:pt x="286" y="174"/>
                  </a:cubicBezTo>
                  <a:cubicBezTo>
                    <a:pt x="381" y="174"/>
                    <a:pt x="459" y="96"/>
                    <a:pt x="459" y="0"/>
                  </a:cubicBezTo>
                  <a:cubicBezTo>
                    <a:pt x="571" y="0"/>
                    <a:pt x="571" y="0"/>
                    <a:pt x="571" y="0"/>
                  </a:cubicBezTo>
                  <a:cubicBezTo>
                    <a:pt x="571" y="158"/>
                    <a:pt x="443" y="286"/>
                    <a:pt x="286" y="28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70" name="Google Shape;170;p1"/>
            <p:cNvSpPr/>
            <p:nvPr/>
          </p:nvSpPr>
          <p:spPr>
            <a:xfrm>
              <a:off x="1393036" y="1869116"/>
              <a:ext cx="384094" cy="13124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71" name="Google Shape;171;p1"/>
            <p:cNvSpPr/>
            <p:nvPr/>
          </p:nvSpPr>
          <p:spPr>
            <a:xfrm>
              <a:off x="2962222" y="1869116"/>
              <a:ext cx="384094" cy="13124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grpSp>
        <p:nvGrpSpPr>
          <p:cNvPr id="172" name="Google Shape;172;p1"/>
          <p:cNvGrpSpPr/>
          <p:nvPr/>
        </p:nvGrpSpPr>
        <p:grpSpPr>
          <a:xfrm>
            <a:off x="6147284" y="5760491"/>
            <a:ext cx="465347" cy="465347"/>
            <a:chOff x="2335848" y="1439863"/>
            <a:chExt cx="1009650" cy="1009650"/>
          </a:xfrm>
        </p:grpSpPr>
        <p:sp>
          <p:nvSpPr>
            <p:cNvPr id="173" name="Google Shape;173;p1"/>
            <p:cNvSpPr/>
            <p:nvPr/>
          </p:nvSpPr>
          <p:spPr>
            <a:xfrm>
              <a:off x="2691448" y="1439863"/>
              <a:ext cx="298450" cy="1009650"/>
            </a:xfrm>
            <a:custGeom>
              <a:avLst/>
              <a:gdLst/>
              <a:ahLst/>
              <a:cxnLst/>
              <a:rect l="l" t="t" r="r" b="b"/>
              <a:pathLst>
                <a:path w="106" h="358" extrusionOk="0">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3">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74" name="Google Shape;174;p1"/>
            <p:cNvSpPr/>
            <p:nvPr/>
          </p:nvSpPr>
          <p:spPr>
            <a:xfrm>
              <a:off x="2335848" y="1795463"/>
              <a:ext cx="1009650" cy="298450"/>
            </a:xfrm>
            <a:custGeom>
              <a:avLst/>
              <a:gdLst/>
              <a:ahLst/>
              <a:cxnLst/>
              <a:rect l="l" t="t" r="r" b="b"/>
              <a:pathLst>
                <a:path w="358" h="106" extrusionOk="0">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3">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grpSp>
        <p:nvGrpSpPr>
          <p:cNvPr id="175" name="Google Shape;175;p1"/>
          <p:cNvGrpSpPr/>
          <p:nvPr/>
        </p:nvGrpSpPr>
        <p:grpSpPr>
          <a:xfrm rot="2612917">
            <a:off x="8525651" y="1186746"/>
            <a:ext cx="337958" cy="337958"/>
            <a:chOff x="8728347" y="1533511"/>
            <a:chExt cx="465347" cy="465347"/>
          </a:xfrm>
        </p:grpSpPr>
        <p:sp>
          <p:nvSpPr>
            <p:cNvPr id="176" name="Google Shape;176;p1"/>
            <p:cNvSpPr/>
            <p:nvPr/>
          </p:nvSpPr>
          <p:spPr>
            <a:xfrm>
              <a:off x="8892243" y="1533511"/>
              <a:ext cx="137555" cy="465347"/>
            </a:xfrm>
            <a:custGeom>
              <a:avLst/>
              <a:gdLst/>
              <a:ahLst/>
              <a:cxnLst/>
              <a:rect l="l" t="t" r="r" b="b"/>
              <a:pathLst>
                <a:path w="106" h="358" extrusionOk="0">
                  <a:moveTo>
                    <a:pt x="53" y="358"/>
                  </a:moveTo>
                  <a:cubicBezTo>
                    <a:pt x="24" y="358"/>
                    <a:pt x="0" y="335"/>
                    <a:pt x="0" y="306"/>
                  </a:cubicBezTo>
                  <a:cubicBezTo>
                    <a:pt x="0" y="52"/>
                    <a:pt x="0" y="52"/>
                    <a:pt x="0" y="52"/>
                  </a:cubicBezTo>
                  <a:cubicBezTo>
                    <a:pt x="0" y="23"/>
                    <a:pt x="24" y="0"/>
                    <a:pt x="53" y="0"/>
                  </a:cubicBezTo>
                  <a:cubicBezTo>
                    <a:pt x="82" y="0"/>
                    <a:pt x="106" y="23"/>
                    <a:pt x="106" y="52"/>
                  </a:cubicBezTo>
                  <a:cubicBezTo>
                    <a:pt x="106" y="306"/>
                    <a:pt x="106" y="306"/>
                    <a:pt x="106" y="306"/>
                  </a:cubicBezTo>
                  <a:cubicBezTo>
                    <a:pt x="106" y="335"/>
                    <a:pt x="82" y="358"/>
                    <a:pt x="53" y="358"/>
                  </a:cubicBezTo>
                  <a:close/>
                </a:path>
              </a:pathLst>
            </a:custGeom>
            <a:solidFill>
              <a:schemeClr val="accent4">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177" name="Google Shape;177;p1"/>
            <p:cNvSpPr/>
            <p:nvPr/>
          </p:nvSpPr>
          <p:spPr>
            <a:xfrm>
              <a:off x="8728347" y="1697407"/>
              <a:ext cx="465347" cy="137555"/>
            </a:xfrm>
            <a:custGeom>
              <a:avLst/>
              <a:gdLst/>
              <a:ahLst/>
              <a:cxnLst/>
              <a:rect l="l" t="t" r="r" b="b"/>
              <a:pathLst>
                <a:path w="358" h="106" extrusionOk="0">
                  <a:moveTo>
                    <a:pt x="358" y="53"/>
                  </a:moveTo>
                  <a:cubicBezTo>
                    <a:pt x="358" y="82"/>
                    <a:pt x="335" y="106"/>
                    <a:pt x="306" y="106"/>
                  </a:cubicBezTo>
                  <a:cubicBezTo>
                    <a:pt x="52" y="106"/>
                    <a:pt x="52" y="106"/>
                    <a:pt x="52" y="106"/>
                  </a:cubicBezTo>
                  <a:cubicBezTo>
                    <a:pt x="23" y="106"/>
                    <a:pt x="0" y="82"/>
                    <a:pt x="0" y="53"/>
                  </a:cubicBezTo>
                  <a:cubicBezTo>
                    <a:pt x="0" y="24"/>
                    <a:pt x="23" y="0"/>
                    <a:pt x="52" y="0"/>
                  </a:cubicBezTo>
                  <a:cubicBezTo>
                    <a:pt x="306" y="0"/>
                    <a:pt x="306" y="0"/>
                    <a:pt x="306" y="0"/>
                  </a:cubicBezTo>
                  <a:cubicBezTo>
                    <a:pt x="335" y="0"/>
                    <a:pt x="358" y="24"/>
                    <a:pt x="358" y="53"/>
                  </a:cubicBezTo>
                  <a:close/>
                </a:path>
              </a:pathLst>
            </a:custGeom>
            <a:solidFill>
              <a:schemeClr val="accent4">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pic>
        <p:nvPicPr>
          <p:cNvPr id="178" name="Google Shape;178;p1" descr="Изображение выглядит как Графика, символ, графическая вставка, круг&#10;&#10;Автоматически созданное описание"/>
          <p:cNvPicPr preferRelativeResize="0"/>
          <p:nvPr/>
        </p:nvPicPr>
        <p:blipFill rotWithShape="1">
          <a:blip r:embed="rId3">
            <a:alphaModFix/>
          </a:blip>
          <a:srcRect/>
          <a:stretch/>
        </p:blipFill>
        <p:spPr>
          <a:xfrm>
            <a:off x="5268531" y="688998"/>
            <a:ext cx="1697801" cy="14469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000"/>
                                        <p:tgtEl>
                                          <p:spTgt spid="15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250"/>
                                  </p:stCondLst>
                                  <p:childTnLst>
                                    <p:set>
                                      <p:cBhvr>
                                        <p:cTn id="9" dur="1" fill="hold">
                                          <p:stCondLst>
                                            <p:cond delay="0"/>
                                          </p:stCondLst>
                                        </p:cTn>
                                        <p:tgtEl>
                                          <p:spTgt spid="168"/>
                                        </p:tgtEl>
                                        <p:attrNameLst>
                                          <p:attrName>style.visibility</p:attrName>
                                        </p:attrNameLst>
                                      </p:cBhvr>
                                      <p:to>
                                        <p:strVal val="visible"/>
                                      </p:to>
                                    </p:set>
                                    <p:anim calcmode="lin" valueType="num">
                                      <p:cBhvr additive="base">
                                        <p:cTn id="10" dur="1000"/>
                                        <p:tgtEl>
                                          <p:spTgt spid="168"/>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500"/>
                                  </p:stCondLst>
                                  <p:childTnLst>
                                    <p:set>
                                      <p:cBhvr>
                                        <p:cTn id="12" dur="1" fill="hold">
                                          <p:stCondLst>
                                            <p:cond delay="0"/>
                                          </p:stCondLst>
                                        </p:cTn>
                                        <p:tgtEl>
                                          <p:spTgt spid="137"/>
                                        </p:tgtEl>
                                        <p:attrNameLst>
                                          <p:attrName>style.visibility</p:attrName>
                                        </p:attrNameLst>
                                      </p:cBhvr>
                                      <p:to>
                                        <p:strVal val="visible"/>
                                      </p:to>
                                    </p:set>
                                    <p:anim calcmode="lin" valueType="num">
                                      <p:cBhvr additive="base">
                                        <p:cTn id="13" dur="1000"/>
                                        <p:tgtEl>
                                          <p:spTgt spid="137"/>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250"/>
                                  </p:stCondLst>
                                  <p:childTnLst>
                                    <p:set>
                                      <p:cBhvr>
                                        <p:cTn id="15" dur="1" fill="hold">
                                          <p:stCondLst>
                                            <p:cond delay="0"/>
                                          </p:stCondLst>
                                        </p:cTn>
                                        <p:tgtEl>
                                          <p:spTgt spid="133"/>
                                        </p:tgtEl>
                                        <p:attrNameLst>
                                          <p:attrName>style.visibility</p:attrName>
                                        </p:attrNameLst>
                                      </p:cBhvr>
                                      <p:to>
                                        <p:strVal val="visible"/>
                                      </p:to>
                                    </p:set>
                                    <p:anim calcmode="lin" valueType="num">
                                      <p:cBhvr additive="base">
                                        <p:cTn id="16" dur="1000"/>
                                        <p:tgtEl>
                                          <p:spTgt spid="133"/>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164"/>
                                        </p:tgtEl>
                                        <p:attrNameLst>
                                          <p:attrName>style.visibility</p:attrName>
                                        </p:attrNameLst>
                                      </p:cBhvr>
                                      <p:to>
                                        <p:strVal val="visible"/>
                                      </p:to>
                                    </p:set>
                                    <p:anim calcmode="lin" valueType="num">
                                      <p:cBhvr additive="base">
                                        <p:cTn id="19" dur="1000"/>
                                        <p:tgtEl>
                                          <p:spTgt spid="164"/>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250"/>
                                  </p:stCondLst>
                                  <p:childTnLst>
                                    <p:set>
                                      <p:cBhvr>
                                        <p:cTn id="21" dur="1" fill="hold">
                                          <p:stCondLst>
                                            <p:cond delay="0"/>
                                          </p:stCondLst>
                                        </p:cTn>
                                        <p:tgtEl>
                                          <p:spTgt spid="123">
                                            <p:txEl>
                                              <p:pRg st="0" end="0"/>
                                            </p:txEl>
                                          </p:spTgt>
                                        </p:tgtEl>
                                        <p:attrNameLst>
                                          <p:attrName>style.visibility</p:attrName>
                                        </p:attrNameLst>
                                      </p:cBhvr>
                                      <p:to>
                                        <p:strVal val="visible"/>
                                      </p:to>
                                    </p:set>
                                    <p:animEffect transition="in" filter="fade">
                                      <p:cBhvr>
                                        <p:cTn id="22" dur="1000"/>
                                        <p:tgtEl>
                                          <p:spTgt spid="123">
                                            <p:txEl>
                                              <p:pRg st="0" end="0"/>
                                            </p:txEl>
                                          </p:spTgt>
                                        </p:tgtEl>
                                      </p:cBhvr>
                                    </p:animEffect>
                                  </p:childTnLst>
                                </p:cTn>
                              </p:par>
                              <p:par>
                                <p:cTn id="23" presetID="10" presetClass="entr" presetSubtype="0" fill="hold" nodeType="withEffect">
                                  <p:stCondLst>
                                    <p:cond delay="250"/>
                                  </p:stCondLst>
                                  <p:childTnLst>
                                    <p:set>
                                      <p:cBhvr>
                                        <p:cTn id="24" dur="1" fill="hold">
                                          <p:stCondLst>
                                            <p:cond delay="0"/>
                                          </p:stCondLst>
                                        </p:cTn>
                                        <p:tgtEl>
                                          <p:spTgt spid="123">
                                            <p:txEl>
                                              <p:pRg st="1" end="1"/>
                                            </p:txEl>
                                          </p:spTgt>
                                        </p:tgtEl>
                                        <p:attrNameLst>
                                          <p:attrName>style.visibility</p:attrName>
                                        </p:attrNameLst>
                                      </p:cBhvr>
                                      <p:to>
                                        <p:strVal val="visible"/>
                                      </p:to>
                                    </p:set>
                                    <p:animEffect transition="in" filter="fade">
                                      <p:cBhvr>
                                        <p:cTn id="25" dur="1000"/>
                                        <p:tgtEl>
                                          <p:spTgt spid="123">
                                            <p:txEl>
                                              <p:pRg st="1" end="1"/>
                                            </p:txEl>
                                          </p:spTgt>
                                        </p:tgtEl>
                                      </p:cBhvr>
                                    </p:animEffect>
                                  </p:childTnLst>
                                </p:cTn>
                              </p:par>
                              <p:par>
                                <p:cTn id="26" presetID="10" presetClass="entr" presetSubtype="0" fill="hold" nodeType="withEffect">
                                  <p:stCondLst>
                                    <p:cond delay="250"/>
                                  </p:stCondLst>
                                  <p:childTnLst>
                                    <p:set>
                                      <p:cBhvr>
                                        <p:cTn id="27" dur="1" fill="hold">
                                          <p:stCondLst>
                                            <p:cond delay="0"/>
                                          </p:stCondLst>
                                        </p:cTn>
                                        <p:tgtEl>
                                          <p:spTgt spid="145"/>
                                        </p:tgtEl>
                                        <p:attrNameLst>
                                          <p:attrName>style.visibility</p:attrName>
                                        </p:attrNameLst>
                                      </p:cBhvr>
                                      <p:to>
                                        <p:strVal val="visible"/>
                                      </p:to>
                                    </p:set>
                                    <p:animEffect transition="in" filter="fade">
                                      <p:cBhvr>
                                        <p:cTn id="28" dur="750"/>
                                        <p:tgtEl>
                                          <p:spTgt spid="145"/>
                                        </p:tgtEl>
                                      </p:cBhvr>
                                    </p:animEffect>
                                  </p:childTnLst>
                                </p:cTn>
                              </p:par>
                            </p:childTnLst>
                          </p:cTn>
                        </p:par>
                        <p:par>
                          <p:cTn id="29" fill="hold">
                            <p:stCondLst>
                              <p:cond delay="1000"/>
                            </p:stCondLst>
                            <p:childTnLst>
                              <p:par>
                                <p:cTn id="30" presetID="2" presetClass="entr" presetSubtype="1" fill="hold" nodeType="afterEffect">
                                  <p:stCondLst>
                                    <p:cond delay="0"/>
                                  </p:stCondLst>
                                  <p:childTnLst>
                                    <p:set>
                                      <p:cBhvr>
                                        <p:cTn id="31" dur="1" fill="hold">
                                          <p:stCondLst>
                                            <p:cond delay="0"/>
                                          </p:stCondLst>
                                        </p:cTn>
                                        <p:tgtEl>
                                          <p:spTgt spid="129"/>
                                        </p:tgtEl>
                                        <p:attrNameLst>
                                          <p:attrName>style.visibility</p:attrName>
                                        </p:attrNameLst>
                                      </p:cBhvr>
                                      <p:to>
                                        <p:strVal val="visible"/>
                                      </p:to>
                                    </p:set>
                                    <p:anim calcmode="lin" valueType="num">
                                      <p:cBhvr additive="base">
                                        <p:cTn id="32" dur="1000"/>
                                        <p:tgtEl>
                                          <p:spTgt spid="129"/>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10" presetClass="entr" presetSubtype="0" fill="hold" nodeType="afterEffect">
                                  <p:stCondLst>
                                    <p:cond delay="500"/>
                                  </p:stCondLst>
                                  <p:childTnLst>
                                    <p:set>
                                      <p:cBhvr>
                                        <p:cTn id="35" dur="1" fill="hold">
                                          <p:stCondLst>
                                            <p:cond delay="0"/>
                                          </p:stCondLst>
                                        </p:cTn>
                                        <p:tgtEl>
                                          <p:spTgt spid="175"/>
                                        </p:tgtEl>
                                        <p:attrNameLst>
                                          <p:attrName>style.visibility</p:attrName>
                                        </p:attrNameLst>
                                      </p:cBhvr>
                                      <p:to>
                                        <p:strVal val="visible"/>
                                      </p:to>
                                    </p:set>
                                    <p:animEffect transition="in" filter="fade">
                                      <p:cBhvr>
                                        <p:cTn id="36" dur="750"/>
                                        <p:tgtEl>
                                          <p:spTgt spid="175"/>
                                        </p:tgtEl>
                                      </p:cBhvr>
                                    </p:animEffect>
                                  </p:childTnLst>
                                </p:cTn>
                              </p:par>
                              <p:par>
                                <p:cTn id="37" presetID="8" presetClass="emph" presetSubtype="0" fill="hold" nodeType="withEffect">
                                  <p:stCondLst>
                                    <p:cond delay="0"/>
                                  </p:stCondLst>
                                  <p:childTnLst>
                                    <p:animRot by="-21600000">
                                      <p:cBhvr>
                                        <p:cTn id="38" dur="5000" fill="hold"/>
                                        <p:tgtEl>
                                          <p:spTgt spid="175"/>
                                        </p:tgtEl>
                                        <p:attrNameLst>
                                          <p:attrName>r</p:attrName>
                                        </p:attrNameLst>
                                      </p:cBhvr>
                                    </p:animRot>
                                  </p:childTnLst>
                                </p:cTn>
                              </p:par>
                              <p:par>
                                <p:cTn id="39" presetID="10" presetClass="entr" presetSubtype="0" fill="hold" nodeType="withEffect">
                                  <p:stCondLst>
                                    <p:cond delay="500"/>
                                  </p:stCondLst>
                                  <p:childTnLst>
                                    <p:set>
                                      <p:cBhvr>
                                        <p:cTn id="40" dur="1" fill="hold">
                                          <p:stCondLst>
                                            <p:cond delay="0"/>
                                          </p:stCondLst>
                                        </p:cTn>
                                        <p:tgtEl>
                                          <p:spTgt spid="172"/>
                                        </p:tgtEl>
                                        <p:attrNameLst>
                                          <p:attrName>style.visibility</p:attrName>
                                        </p:attrNameLst>
                                      </p:cBhvr>
                                      <p:to>
                                        <p:strVal val="visible"/>
                                      </p:to>
                                    </p:set>
                                    <p:animEffect transition="in" filter="fade">
                                      <p:cBhvr>
                                        <p:cTn id="41" dur="750"/>
                                        <p:tgtEl>
                                          <p:spTgt spid="172"/>
                                        </p:tgtEl>
                                      </p:cBhvr>
                                    </p:animEffect>
                                  </p:childTnLst>
                                </p:cTn>
                              </p:par>
                              <p:par>
                                <p:cTn id="42" presetID="8" presetClass="emph" presetSubtype="0" fill="hold" nodeType="withEffect">
                                  <p:stCondLst>
                                    <p:cond delay="0"/>
                                  </p:stCondLst>
                                  <p:childTnLst>
                                    <p:animRot by="-21600000">
                                      <p:cBhvr>
                                        <p:cTn id="43" dur="5000" fill="hold"/>
                                        <p:tgtEl>
                                          <p:spTgt spid="172"/>
                                        </p:tgtEl>
                                        <p:attrNameLst>
                                          <p:attrName>r</p:attrName>
                                        </p:attrNameLst>
                                      </p:cBhvr>
                                    </p:animRot>
                                  </p:childTnLst>
                                </p:cTn>
                              </p:par>
                              <p:par>
                                <p:cTn id="44" presetID="10" presetClass="entr" presetSubtype="0" fill="hold" nodeType="withEffect">
                                  <p:stCondLst>
                                    <p:cond delay="250"/>
                                  </p:stCondLst>
                                  <p:childTnLst>
                                    <p:set>
                                      <p:cBhvr>
                                        <p:cTn id="45" dur="1" fill="hold">
                                          <p:stCondLst>
                                            <p:cond delay="0"/>
                                          </p:stCondLst>
                                        </p:cTn>
                                        <p:tgtEl>
                                          <p:spTgt spid="124"/>
                                        </p:tgtEl>
                                        <p:attrNameLst>
                                          <p:attrName>style.visibility</p:attrName>
                                        </p:attrNameLst>
                                      </p:cBhvr>
                                      <p:to>
                                        <p:strVal val="visible"/>
                                      </p:to>
                                    </p:set>
                                    <p:animEffect transition="in" filter="fade">
                                      <p:cBhvr>
                                        <p:cTn id="46" dur="750"/>
                                        <p:tgtEl>
                                          <p:spTgt spid="124"/>
                                        </p:tgtEl>
                                      </p:cBhvr>
                                    </p:animEffect>
                                  </p:childTnLst>
                                </p:cTn>
                              </p:par>
                              <p:par>
                                <p:cTn id="47" presetID="10" presetClass="entr" presetSubtype="0" fill="hold" nodeType="withEffect">
                                  <p:stCondLst>
                                    <p:cond delay="250"/>
                                  </p:stCondLst>
                                  <p:childTnLst>
                                    <p:set>
                                      <p:cBhvr>
                                        <p:cTn id="48" dur="1" fill="hold">
                                          <p:stCondLst>
                                            <p:cond delay="0"/>
                                          </p:stCondLst>
                                        </p:cTn>
                                        <p:tgtEl>
                                          <p:spTgt spid="120"/>
                                        </p:tgtEl>
                                        <p:attrNameLst>
                                          <p:attrName>style.visibility</p:attrName>
                                        </p:attrNameLst>
                                      </p:cBhvr>
                                      <p:to>
                                        <p:strVal val="visible"/>
                                      </p:to>
                                    </p:set>
                                    <p:animEffect transition="in" filter="fade">
                                      <p:cBhvr>
                                        <p:cTn id="49" dur="750"/>
                                        <p:tgtEl>
                                          <p:spTgt spid="120"/>
                                        </p:tgtEl>
                                      </p:cBhvr>
                                    </p:animEffect>
                                  </p:childTnLst>
                                </p:cTn>
                              </p:par>
                              <p:par>
                                <p:cTn id="50" presetID="10" presetClass="entr" presetSubtype="0" fill="hold" nodeType="withEffect">
                                  <p:stCondLst>
                                    <p:cond delay="250"/>
                                  </p:stCondLst>
                                  <p:childTnLst>
                                    <p:set>
                                      <p:cBhvr>
                                        <p:cTn id="51" dur="1" fill="hold">
                                          <p:stCondLst>
                                            <p:cond delay="0"/>
                                          </p:stCondLst>
                                        </p:cTn>
                                        <p:tgtEl>
                                          <p:spTgt spid="125"/>
                                        </p:tgtEl>
                                        <p:attrNameLst>
                                          <p:attrName>style.visibility</p:attrName>
                                        </p:attrNameLst>
                                      </p:cBhvr>
                                      <p:to>
                                        <p:strVal val="visible"/>
                                      </p:to>
                                    </p:set>
                                    <p:animEffect transition="in" filter="fade">
                                      <p:cBhvr>
                                        <p:cTn id="52" dur="1000"/>
                                        <p:tgtEl>
                                          <p:spTgt spid="125"/>
                                        </p:tgtEl>
                                      </p:cBhvr>
                                    </p:animEffect>
                                  </p:childTnLst>
                                </p:cTn>
                              </p:par>
                              <p:par>
                                <p:cTn id="53" presetID="10" presetClass="entr" presetSubtype="0" fill="hold" nodeType="withEffect">
                                  <p:stCondLst>
                                    <p:cond delay="250"/>
                                  </p:stCondLst>
                                  <p:childTnLst>
                                    <p:set>
                                      <p:cBhvr>
                                        <p:cTn id="54" dur="1" fill="hold">
                                          <p:stCondLst>
                                            <p:cond delay="0"/>
                                          </p:stCondLst>
                                        </p:cTn>
                                        <p:tgtEl>
                                          <p:spTgt spid="121"/>
                                        </p:tgtEl>
                                        <p:attrNameLst>
                                          <p:attrName>style.visibility</p:attrName>
                                        </p:attrNameLst>
                                      </p:cBhvr>
                                      <p:to>
                                        <p:strVal val="visible"/>
                                      </p:to>
                                    </p:set>
                                    <p:animEffect transition="in" filter="fade">
                                      <p:cBhvr>
                                        <p:cTn id="55"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0"/>
        <p:cNvGrpSpPr/>
        <p:nvPr/>
      </p:nvGrpSpPr>
      <p:grpSpPr>
        <a:xfrm>
          <a:off x="0" y="0"/>
          <a:ext cx="0" cy="0"/>
          <a:chOff x="0" y="0"/>
          <a:chExt cx="0" cy="0"/>
        </a:xfrm>
      </p:grpSpPr>
      <p:pic>
        <p:nvPicPr>
          <p:cNvPr id="261" name="Google Shape;261;g31611165f1f_1_32"/>
          <p:cNvPicPr preferRelativeResize="0"/>
          <p:nvPr/>
        </p:nvPicPr>
        <p:blipFill>
          <a:blip r:embed="rId3">
            <a:alphaModFix/>
          </a:blip>
          <a:stretch>
            <a:fillRect/>
          </a:stretch>
        </p:blipFill>
        <p:spPr>
          <a:xfrm>
            <a:off x="8069176" y="875826"/>
            <a:ext cx="3326430" cy="6857999"/>
          </a:xfrm>
          <a:prstGeom prst="rect">
            <a:avLst/>
          </a:prstGeom>
          <a:noFill/>
          <a:ln>
            <a:noFill/>
          </a:ln>
        </p:spPr>
      </p:pic>
      <p:sp>
        <p:nvSpPr>
          <p:cNvPr id="262" name="Google Shape;262;g31611165f1f_1_32"/>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dirty="0">
                <a:solidFill>
                  <a:schemeClr val="dk1"/>
                </a:solidFill>
                <a:latin typeface="Roboto"/>
                <a:ea typeface="Roboto"/>
                <a:cs typeface="Roboto"/>
                <a:sym typeface="Roboto"/>
              </a:rPr>
              <a:t>Пользовательские анимации </a:t>
            </a:r>
            <a:r>
              <a:rPr lang="ru-RU" sz="3200" b="1" dirty="0" err="1">
                <a:solidFill>
                  <a:schemeClr val="dk1"/>
                </a:solidFill>
                <a:latin typeface="Roboto"/>
                <a:ea typeface="Roboto"/>
                <a:cs typeface="Roboto"/>
                <a:sym typeface="Roboto"/>
              </a:rPr>
              <a:t>Transition</a:t>
            </a:r>
            <a:endParaRPr dirty="0"/>
          </a:p>
        </p:txBody>
      </p:sp>
      <p:sp>
        <p:nvSpPr>
          <p:cNvPr id="263" name="Google Shape;263;g31611165f1f_1_32"/>
          <p:cNvSpPr txBox="1"/>
          <p:nvPr/>
        </p:nvSpPr>
        <p:spPr>
          <a:xfrm>
            <a:off x="420875" y="4386475"/>
            <a:ext cx="5650500" cy="775800"/>
          </a:xfrm>
          <a:prstGeom prst="rect">
            <a:avLst/>
          </a:prstGeom>
          <a:noFill/>
          <a:ln>
            <a:noFill/>
          </a:ln>
        </p:spPr>
        <p:txBody>
          <a:bodyPr spcFirstLastPara="1" wrap="square" lIns="91425" tIns="91425" rIns="91425" bIns="91425" anchor="t" anchorCtr="0">
            <a:spAutoFit/>
          </a:bodyPr>
          <a:lstStyle/>
          <a:p>
            <a:pPr marL="457200" lvl="0" indent="-295275" algn="l" rtl="0">
              <a:lnSpc>
                <a:spcPct val="115000"/>
              </a:lnSpc>
              <a:spcBef>
                <a:spcPts val="1000"/>
              </a:spcBef>
              <a:spcAft>
                <a:spcPts val="0"/>
              </a:spcAft>
              <a:buSzPts val="1050"/>
              <a:buFont typeface="Roboto"/>
              <a:buChar char="●"/>
            </a:pPr>
            <a:r>
              <a:rPr lang="ru-RU" sz="1050">
                <a:highlight>
                  <a:srgbClr val="FFFFFF"/>
                </a:highlight>
                <a:latin typeface="Roboto"/>
                <a:ea typeface="Roboto"/>
                <a:cs typeface="Roboto"/>
                <a:sym typeface="Roboto"/>
              </a:rPr>
              <a:t>Код с использованием </a:t>
            </a:r>
            <a:r>
              <a:rPr lang="ru-RU" sz="1050">
                <a:solidFill>
                  <a:srgbClr val="188038"/>
                </a:solidFill>
                <a:highlight>
                  <a:srgbClr val="F1F1F1"/>
                </a:highlight>
                <a:latin typeface="Consolas"/>
                <a:ea typeface="Consolas"/>
                <a:cs typeface="Consolas"/>
                <a:sym typeface="Consolas"/>
              </a:rPr>
              <a:t>updateTransition</a:t>
            </a:r>
            <a:r>
              <a:rPr lang="ru-RU" sz="1050">
                <a:highlight>
                  <a:srgbClr val="FFFFFF"/>
                </a:highlight>
                <a:latin typeface="Roboto"/>
                <a:ea typeface="Roboto"/>
                <a:cs typeface="Roboto"/>
                <a:sym typeface="Roboto"/>
              </a:rPr>
              <a:t>.</a:t>
            </a:r>
            <a:endParaRPr sz="1050">
              <a:highlight>
                <a:srgbClr val="FFFFFF"/>
              </a:highlight>
              <a:latin typeface="Roboto"/>
              <a:ea typeface="Roboto"/>
              <a:cs typeface="Roboto"/>
              <a:sym typeface="Roboto"/>
            </a:endParaRPr>
          </a:p>
          <a:p>
            <a:pPr marL="0" lvl="0" indent="0" algn="l" rtl="0">
              <a:spcBef>
                <a:spcPts val="1000"/>
              </a:spcBef>
              <a:spcAft>
                <a:spcPts val="0"/>
              </a:spcAft>
              <a:buNone/>
            </a:pPr>
            <a:endParaRPr sz="1800" b="1">
              <a:solidFill>
                <a:srgbClr val="080808"/>
              </a:solidFill>
              <a:highlight>
                <a:srgbClr val="FFFFFF"/>
              </a:highlight>
              <a:latin typeface="Courier New"/>
              <a:ea typeface="Courier New"/>
              <a:cs typeface="Courier New"/>
              <a:sym typeface="Courier New"/>
            </a:endParaRPr>
          </a:p>
        </p:txBody>
      </p:sp>
      <p:pic>
        <p:nvPicPr>
          <p:cNvPr id="264" name="Google Shape;264;g31611165f1f_1_32"/>
          <p:cNvPicPr preferRelativeResize="0"/>
          <p:nvPr/>
        </p:nvPicPr>
        <p:blipFill>
          <a:blip r:embed="rId4">
            <a:alphaModFix/>
          </a:blip>
          <a:stretch>
            <a:fillRect/>
          </a:stretch>
        </p:blipFill>
        <p:spPr>
          <a:xfrm>
            <a:off x="420875" y="985322"/>
            <a:ext cx="3257550" cy="2619375"/>
          </a:xfrm>
          <a:prstGeom prst="rect">
            <a:avLst/>
          </a:prstGeom>
          <a:noFill/>
          <a:ln>
            <a:noFill/>
          </a:ln>
        </p:spPr>
      </p:pic>
      <p:sp>
        <p:nvSpPr>
          <p:cNvPr id="265" name="Google Shape;265;g31611165f1f_1_32"/>
          <p:cNvSpPr/>
          <p:nvPr/>
        </p:nvSpPr>
        <p:spPr>
          <a:xfrm>
            <a:off x="3731998" y="1053740"/>
            <a:ext cx="3879300" cy="2706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a:solidFill>
                  <a:srgbClr val="202124"/>
                </a:solidFill>
                <a:latin typeface="Roboto"/>
                <a:ea typeface="Roboto"/>
                <a:cs typeface="Roboto"/>
                <a:sym typeface="Roboto"/>
              </a:rPr>
              <a:t>Transition ‘nj/////////</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0"/>
        <p:cNvGrpSpPr/>
        <p:nvPr/>
      </p:nvGrpSpPr>
      <p:grpSpPr>
        <a:xfrm>
          <a:off x="0" y="0"/>
          <a:ext cx="0" cy="0"/>
          <a:chOff x="0" y="0"/>
          <a:chExt cx="0" cy="0"/>
        </a:xfrm>
      </p:grpSpPr>
      <p:sp>
        <p:nvSpPr>
          <p:cNvPr id="271" name="Google Shape;271;g31611165f1f_1_49"/>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 Жесты и взаимодействие</a:t>
            </a:r>
            <a:endParaRPr/>
          </a:p>
        </p:txBody>
      </p:sp>
      <p:pic>
        <p:nvPicPr>
          <p:cNvPr id="272" name="Google Shape;272;g31611165f1f_1_49"/>
          <p:cNvPicPr preferRelativeResize="0"/>
          <p:nvPr/>
        </p:nvPicPr>
        <p:blipFill rotWithShape="1">
          <a:blip r:embed="rId3">
            <a:alphaModFix/>
          </a:blip>
          <a:srcRect/>
          <a:stretch/>
        </p:blipFill>
        <p:spPr>
          <a:xfrm>
            <a:off x="6881475" y="1746750"/>
            <a:ext cx="4841600" cy="3631200"/>
          </a:xfrm>
          <a:prstGeom prst="rect">
            <a:avLst/>
          </a:prstGeom>
          <a:noFill/>
          <a:ln>
            <a:noFill/>
          </a:ln>
        </p:spPr>
      </p:pic>
      <p:sp>
        <p:nvSpPr>
          <p:cNvPr id="273" name="Google Shape;273;g31611165f1f_1_49"/>
          <p:cNvSpPr/>
          <p:nvPr/>
        </p:nvSpPr>
        <p:spPr>
          <a:xfrm>
            <a:off x="274320" y="1791661"/>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0" i="0" u="none" strike="noStrike" cap="none">
                <a:solidFill>
                  <a:srgbClr val="202124"/>
                </a:solidFill>
                <a:latin typeface="Roboto"/>
                <a:ea typeface="Roboto"/>
                <a:cs typeface="Roboto"/>
                <a:sym typeface="Roboto"/>
              </a:rPr>
              <a:t>Составной элемент </a:t>
            </a:r>
            <a:r>
              <a:rPr lang="ru-RU" sz="1800" b="0" i="0" u="sng" strike="noStrike" cap="none">
                <a:solidFill>
                  <a:srgbClr val="0041A2"/>
                </a:solidFill>
                <a:latin typeface="Roboto"/>
                <a:ea typeface="Roboto"/>
                <a:cs typeface="Roboto"/>
                <a:sym typeface="Roboto"/>
                <a:hlinkClick r:id="rId4">
                  <a:extLst>
                    <a:ext uri="{A12FA001-AC4F-418D-AE19-62706E023703}">
                      <ahyp:hlinkClr xmlns:ahyp="http://schemas.microsoft.com/office/drawing/2018/hyperlinkcolor" val="tx"/>
                    </a:ext>
                  </a:extLst>
                </a:hlinkClick>
              </a:rPr>
              <a:t>AnimatedVisibility</a:t>
            </a:r>
            <a:r>
              <a:rPr lang="ru-RU" sz="1800" b="0" i="0" u="none" strike="noStrike" cap="none">
                <a:solidFill>
                  <a:srgbClr val="202124"/>
                </a:solidFill>
                <a:latin typeface="Roboto"/>
                <a:ea typeface="Roboto"/>
                <a:cs typeface="Roboto"/>
                <a:sym typeface="Roboto"/>
              </a:rPr>
              <a:t> анимирует появление и исчезновение своего содержимого.</a:t>
            </a:r>
            <a:r>
              <a:rPr lang="ru-RU" sz="1800" b="0" i="0" u="none" strike="noStrike" cap="none">
                <a:solidFill>
                  <a:schemeClr val="dk1"/>
                </a:solidFill>
                <a:latin typeface="Roboto"/>
                <a:ea typeface="Roboto"/>
                <a:cs typeface="Roboto"/>
                <a:sym typeface="Roboto"/>
              </a:rPr>
              <a:t> </a:t>
            </a:r>
            <a:endParaRPr/>
          </a:p>
        </p:txBody>
      </p:sp>
      <p:sp>
        <p:nvSpPr>
          <p:cNvPr id="274" name="Google Shape;274;g31611165f1f_1_49"/>
          <p:cNvSpPr txBox="1"/>
          <p:nvPr/>
        </p:nvSpPr>
        <p:spPr>
          <a:xfrm>
            <a:off x="326250" y="3048000"/>
            <a:ext cx="5650500" cy="974400"/>
          </a:xfrm>
          <a:prstGeom prst="rect">
            <a:avLst/>
          </a:prstGeom>
          <a:noFill/>
          <a:ln>
            <a:noFill/>
          </a:ln>
        </p:spPr>
        <p:txBody>
          <a:bodyPr spcFirstLastPara="1" wrap="square" lIns="91425" tIns="91425" rIns="91425" bIns="91425" anchor="t" anchorCtr="0">
            <a:spAutoFit/>
          </a:bodyPr>
          <a:lstStyle/>
          <a:p>
            <a:pPr marL="457200" lvl="0" indent="-333375" algn="l" rtl="0">
              <a:lnSpc>
                <a:spcPct val="115000"/>
              </a:lnSpc>
              <a:spcBef>
                <a:spcPts val="1000"/>
              </a:spcBef>
              <a:spcAft>
                <a:spcPts val="0"/>
              </a:spcAft>
              <a:buSzPts val="1650"/>
              <a:buFont typeface="Roboto"/>
              <a:buChar char="●"/>
            </a:pPr>
            <a:r>
              <a:rPr lang="ru-RU" sz="1650">
                <a:highlight>
                  <a:srgbClr val="FFFFFF"/>
                </a:highlight>
                <a:latin typeface="Roboto"/>
                <a:ea typeface="Roboto"/>
                <a:cs typeface="Roboto"/>
                <a:sym typeface="Roboto"/>
              </a:rPr>
              <a:t>Пример кода с </a:t>
            </a:r>
            <a:r>
              <a:rPr lang="ru-RU" sz="1650">
                <a:solidFill>
                  <a:srgbClr val="188038"/>
                </a:solidFill>
                <a:highlight>
                  <a:srgbClr val="F1F1F1"/>
                </a:highlight>
                <a:latin typeface="Consolas"/>
                <a:ea typeface="Consolas"/>
                <a:cs typeface="Consolas"/>
                <a:sym typeface="Consolas"/>
              </a:rPr>
              <a:t>Modifier.pointerInput</a:t>
            </a:r>
            <a:r>
              <a:rPr lang="ru-RU" sz="1650">
                <a:highlight>
                  <a:srgbClr val="FFFFFF"/>
                </a:highlight>
                <a:latin typeface="Roboto"/>
                <a:ea typeface="Roboto"/>
                <a:cs typeface="Roboto"/>
                <a:sym typeface="Roboto"/>
              </a:rPr>
              <a:t>.</a:t>
            </a:r>
            <a:endParaRPr sz="1650">
              <a:highlight>
                <a:srgbClr val="FFFFFF"/>
              </a:highlight>
              <a:latin typeface="Roboto"/>
              <a:ea typeface="Roboto"/>
              <a:cs typeface="Roboto"/>
              <a:sym typeface="Roboto"/>
            </a:endParaRPr>
          </a:p>
          <a:p>
            <a:pPr marL="0" lvl="0" indent="0" algn="l" rtl="0">
              <a:spcBef>
                <a:spcPts val="1000"/>
              </a:spcBef>
              <a:spcAft>
                <a:spcPts val="0"/>
              </a:spcAft>
              <a:buNone/>
            </a:pPr>
            <a:endParaRPr sz="2400" b="1">
              <a:solidFill>
                <a:srgbClr val="080808"/>
              </a:solidFill>
              <a:highlight>
                <a:srgbClr val="FFFFFF"/>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9"/>
        <p:cNvGrpSpPr/>
        <p:nvPr/>
      </p:nvGrpSpPr>
      <p:grpSpPr>
        <a:xfrm>
          <a:off x="0" y="0"/>
          <a:ext cx="0" cy="0"/>
          <a:chOff x="0" y="0"/>
          <a:chExt cx="0" cy="0"/>
        </a:xfrm>
      </p:grpSpPr>
      <p:sp>
        <p:nvSpPr>
          <p:cNvPr id="280" name="Google Shape;280;g31611165f1f_1_70"/>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Обработка сложных жестов</a:t>
            </a:r>
            <a:endParaRPr/>
          </a:p>
        </p:txBody>
      </p:sp>
      <p:sp>
        <p:nvSpPr>
          <p:cNvPr id="281" name="Google Shape;281;g31611165f1f_1_70"/>
          <p:cNvSpPr/>
          <p:nvPr/>
        </p:nvSpPr>
        <p:spPr>
          <a:xfrm>
            <a:off x="274320" y="1791661"/>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0" i="0" u="none" strike="noStrike" cap="none">
                <a:solidFill>
                  <a:srgbClr val="202124"/>
                </a:solidFill>
                <a:latin typeface="Roboto"/>
                <a:ea typeface="Roboto"/>
                <a:cs typeface="Roboto"/>
                <a:sym typeface="Roboto"/>
              </a:rPr>
              <a:t>Составной элемент </a:t>
            </a:r>
            <a:r>
              <a:rPr lang="ru-RU" sz="1800" b="0" i="0" u="sng" strike="noStrike" cap="none">
                <a:solidFill>
                  <a:srgbClr val="0041A2"/>
                </a:solidFill>
                <a:latin typeface="Roboto"/>
                <a:ea typeface="Roboto"/>
                <a:cs typeface="Roboto"/>
                <a:sym typeface="Roboto"/>
                <a:hlinkClick r:id="rId3">
                  <a:extLst>
                    <a:ext uri="{A12FA001-AC4F-418D-AE19-62706E023703}">
                      <ahyp:hlinkClr xmlns:ahyp="http://schemas.microsoft.com/office/drawing/2018/hyperlinkcolor" val="tx"/>
                    </a:ext>
                  </a:extLst>
                </a:hlinkClick>
              </a:rPr>
              <a:t>AnimatedVisibility</a:t>
            </a:r>
            <a:r>
              <a:rPr lang="ru-RU" sz="1800" b="0" i="0" u="none" strike="noStrike" cap="none">
                <a:solidFill>
                  <a:srgbClr val="202124"/>
                </a:solidFill>
                <a:latin typeface="Roboto"/>
                <a:ea typeface="Roboto"/>
                <a:cs typeface="Roboto"/>
                <a:sym typeface="Roboto"/>
              </a:rPr>
              <a:t> анимирует появление и исчезновение своего содержимого.</a:t>
            </a:r>
            <a:r>
              <a:rPr lang="ru-RU" sz="1800" b="0" i="0" u="none" strike="noStrike" cap="none">
                <a:solidFill>
                  <a:schemeClr val="dk1"/>
                </a:solidFill>
                <a:latin typeface="Roboto"/>
                <a:ea typeface="Roboto"/>
                <a:cs typeface="Roboto"/>
                <a:sym typeface="Roboto"/>
              </a:rPr>
              <a:t> </a:t>
            </a:r>
            <a:endParaRPr/>
          </a:p>
        </p:txBody>
      </p:sp>
      <p:sp>
        <p:nvSpPr>
          <p:cNvPr id="282" name="Google Shape;282;g31611165f1f_1_70"/>
          <p:cNvSpPr txBox="1"/>
          <p:nvPr/>
        </p:nvSpPr>
        <p:spPr>
          <a:xfrm>
            <a:off x="326250" y="3048000"/>
            <a:ext cx="5650500" cy="984300"/>
          </a:xfrm>
          <a:prstGeom prst="rect">
            <a:avLst/>
          </a:prstGeom>
          <a:noFill/>
          <a:ln>
            <a:noFill/>
          </a:ln>
        </p:spPr>
        <p:txBody>
          <a:bodyPr spcFirstLastPara="1" wrap="square" lIns="91425" tIns="91425" rIns="91425" bIns="91425" anchor="t" anchorCtr="0">
            <a:spAutoFit/>
          </a:bodyPr>
          <a:lstStyle/>
          <a:p>
            <a:pPr marL="457200" lvl="0" indent="-339725" algn="l" rtl="0">
              <a:lnSpc>
                <a:spcPct val="115000"/>
              </a:lnSpc>
              <a:spcBef>
                <a:spcPts val="1000"/>
              </a:spcBef>
              <a:spcAft>
                <a:spcPts val="0"/>
              </a:spcAft>
              <a:buSzPts val="1750"/>
              <a:buFont typeface="Roboto"/>
              <a:buChar char="●"/>
            </a:pPr>
            <a:r>
              <a:rPr lang="ru-RU" sz="1750" b="1">
                <a:highlight>
                  <a:srgbClr val="FFFFFF"/>
                </a:highlight>
                <a:latin typeface="Roboto"/>
                <a:ea typeface="Roboto"/>
                <a:cs typeface="Roboto"/>
                <a:sym typeface="Roboto"/>
              </a:rPr>
              <a:t>Код с обработкой </a:t>
            </a:r>
            <a:r>
              <a:rPr lang="ru-RU" sz="1750" b="1">
                <a:solidFill>
                  <a:srgbClr val="188038"/>
                </a:solidFill>
                <a:highlight>
                  <a:srgbClr val="F1F1F1"/>
                </a:highlight>
                <a:latin typeface="Consolas"/>
                <a:ea typeface="Consolas"/>
                <a:cs typeface="Consolas"/>
                <a:sym typeface="Consolas"/>
              </a:rPr>
              <a:t>TransformableState</a:t>
            </a:r>
            <a:r>
              <a:rPr lang="ru-RU" sz="1750" b="1">
                <a:highlight>
                  <a:srgbClr val="FFFFFF"/>
                </a:highlight>
                <a:latin typeface="Roboto"/>
                <a:ea typeface="Roboto"/>
                <a:cs typeface="Roboto"/>
                <a:sym typeface="Roboto"/>
              </a:rPr>
              <a:t>.</a:t>
            </a:r>
            <a:endParaRPr sz="1750" b="1">
              <a:highlight>
                <a:srgbClr val="FFFFFF"/>
              </a:highlight>
              <a:latin typeface="Roboto"/>
              <a:ea typeface="Roboto"/>
              <a:cs typeface="Roboto"/>
              <a:sym typeface="Roboto"/>
            </a:endParaRPr>
          </a:p>
          <a:p>
            <a:pPr marL="0" lvl="0" indent="0" algn="l" rtl="0">
              <a:spcBef>
                <a:spcPts val="1000"/>
              </a:spcBef>
              <a:spcAft>
                <a:spcPts val="0"/>
              </a:spcAft>
              <a:buNone/>
            </a:pPr>
            <a:endParaRPr sz="2350" b="1">
              <a:highlight>
                <a:srgbClr val="FFFFFF"/>
              </a:highlight>
              <a:latin typeface="Roboto"/>
              <a:ea typeface="Roboto"/>
              <a:cs typeface="Roboto"/>
              <a:sym typeface="Roboto"/>
            </a:endParaRPr>
          </a:p>
        </p:txBody>
      </p:sp>
      <p:pic>
        <p:nvPicPr>
          <p:cNvPr id="283" name="Google Shape;283;g31611165f1f_1_70"/>
          <p:cNvPicPr preferRelativeResize="0"/>
          <p:nvPr/>
        </p:nvPicPr>
        <p:blipFill>
          <a:blip r:embed="rId4">
            <a:alphaModFix/>
          </a:blip>
          <a:stretch>
            <a:fillRect/>
          </a:stretch>
        </p:blipFill>
        <p:spPr>
          <a:xfrm>
            <a:off x="6272645" y="1643697"/>
            <a:ext cx="5669280" cy="43464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8"/>
        <p:cNvGrpSpPr/>
        <p:nvPr/>
      </p:nvGrpSpPr>
      <p:grpSpPr>
        <a:xfrm>
          <a:off x="0" y="0"/>
          <a:ext cx="0" cy="0"/>
          <a:chOff x="0" y="0"/>
          <a:chExt cx="0" cy="0"/>
        </a:xfrm>
      </p:grpSpPr>
      <p:sp>
        <p:nvSpPr>
          <p:cNvPr id="289" name="Google Shape;289;g31611165f1f_1_84"/>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Работа с списками — LazyColumn и LazyRow</a:t>
            </a:r>
            <a:endParaRPr/>
          </a:p>
        </p:txBody>
      </p:sp>
      <p:sp>
        <p:nvSpPr>
          <p:cNvPr id="290" name="Google Shape;290;g31611165f1f_1_84"/>
          <p:cNvSpPr/>
          <p:nvPr/>
        </p:nvSpPr>
        <p:spPr>
          <a:xfrm>
            <a:off x="274320" y="1791661"/>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0" i="0" u="none" strike="noStrike" cap="none">
                <a:solidFill>
                  <a:srgbClr val="202124"/>
                </a:solidFill>
                <a:latin typeface="Roboto"/>
                <a:ea typeface="Roboto"/>
                <a:cs typeface="Roboto"/>
                <a:sym typeface="Roboto"/>
              </a:rPr>
              <a:t>Составной элемент </a:t>
            </a:r>
            <a:r>
              <a:rPr lang="ru-RU" sz="1800" b="0" i="0" u="sng" strike="noStrike" cap="none">
                <a:solidFill>
                  <a:srgbClr val="0041A2"/>
                </a:solidFill>
                <a:latin typeface="Roboto"/>
                <a:ea typeface="Roboto"/>
                <a:cs typeface="Roboto"/>
                <a:sym typeface="Roboto"/>
                <a:hlinkClick r:id="rId3">
                  <a:extLst>
                    <a:ext uri="{A12FA001-AC4F-418D-AE19-62706E023703}">
                      <ahyp:hlinkClr xmlns:ahyp="http://schemas.microsoft.com/office/drawing/2018/hyperlinkcolor" val="tx"/>
                    </a:ext>
                  </a:extLst>
                </a:hlinkClick>
              </a:rPr>
              <a:t>AnimatedVisibility</a:t>
            </a:r>
            <a:r>
              <a:rPr lang="ru-RU" sz="1800" b="0" i="0" u="none" strike="noStrike" cap="none">
                <a:solidFill>
                  <a:srgbClr val="202124"/>
                </a:solidFill>
                <a:latin typeface="Roboto"/>
                <a:ea typeface="Roboto"/>
                <a:cs typeface="Roboto"/>
                <a:sym typeface="Roboto"/>
              </a:rPr>
              <a:t> анимирует появление и исчезновение своего содержимого.</a:t>
            </a:r>
            <a:r>
              <a:rPr lang="ru-RU" sz="1800" b="0" i="0" u="none" strike="noStrike" cap="none">
                <a:solidFill>
                  <a:schemeClr val="dk1"/>
                </a:solidFill>
                <a:latin typeface="Roboto"/>
                <a:ea typeface="Roboto"/>
                <a:cs typeface="Roboto"/>
                <a:sym typeface="Roboto"/>
              </a:rPr>
              <a:t> </a:t>
            </a:r>
            <a:endParaRPr/>
          </a:p>
        </p:txBody>
      </p:sp>
      <p:sp>
        <p:nvSpPr>
          <p:cNvPr id="291" name="Google Shape;291;g31611165f1f_1_84"/>
          <p:cNvSpPr txBox="1"/>
          <p:nvPr/>
        </p:nvSpPr>
        <p:spPr>
          <a:xfrm>
            <a:off x="326250" y="3048000"/>
            <a:ext cx="5650500" cy="9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50" b="1">
                <a:highlight>
                  <a:srgbClr val="FFFFFF"/>
                </a:highlight>
                <a:latin typeface="Roboto"/>
                <a:ea typeface="Roboto"/>
                <a:cs typeface="Roboto"/>
                <a:sym typeface="Roboto"/>
              </a:rPr>
              <a:t>Пример кода с LazyColumn.</a:t>
            </a:r>
            <a:endParaRPr sz="1750" b="1">
              <a:highlight>
                <a:srgbClr val="FFFFFF"/>
              </a:highlight>
              <a:latin typeface="Roboto"/>
              <a:ea typeface="Roboto"/>
              <a:cs typeface="Roboto"/>
              <a:sym typeface="Roboto"/>
            </a:endParaRPr>
          </a:p>
          <a:p>
            <a:pPr marL="0" lvl="0" indent="0" algn="l" rtl="0">
              <a:spcBef>
                <a:spcPts val="0"/>
              </a:spcBef>
              <a:spcAft>
                <a:spcPts val="0"/>
              </a:spcAft>
              <a:buNone/>
            </a:pPr>
            <a:endParaRPr sz="1750" b="1">
              <a:highlight>
                <a:srgbClr val="FFFFFF"/>
              </a:highlight>
              <a:latin typeface="Roboto"/>
              <a:ea typeface="Roboto"/>
              <a:cs typeface="Roboto"/>
              <a:sym typeface="Roboto"/>
            </a:endParaRPr>
          </a:p>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pic>
        <p:nvPicPr>
          <p:cNvPr id="292" name="Google Shape;292;g31611165f1f_1_84"/>
          <p:cNvPicPr preferRelativeResize="0"/>
          <p:nvPr/>
        </p:nvPicPr>
        <p:blipFill>
          <a:blip r:embed="rId4">
            <a:alphaModFix/>
          </a:blip>
          <a:stretch>
            <a:fillRect/>
          </a:stretch>
        </p:blipFill>
        <p:spPr>
          <a:xfrm>
            <a:off x="8421870" y="1013572"/>
            <a:ext cx="2689584" cy="56773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7"/>
        <p:cNvGrpSpPr/>
        <p:nvPr/>
      </p:nvGrpSpPr>
      <p:grpSpPr>
        <a:xfrm>
          <a:off x="0" y="0"/>
          <a:ext cx="0" cy="0"/>
          <a:chOff x="0" y="0"/>
          <a:chExt cx="0" cy="0"/>
        </a:xfrm>
      </p:grpSpPr>
      <p:sp>
        <p:nvSpPr>
          <p:cNvPr id="298" name="Google Shape;298;g31611165f1f_1_97"/>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Анимированные списки</a:t>
            </a:r>
            <a:endParaRPr/>
          </a:p>
        </p:txBody>
      </p:sp>
      <p:sp>
        <p:nvSpPr>
          <p:cNvPr id="299" name="Google Shape;299;g31611165f1f_1_97"/>
          <p:cNvSpPr/>
          <p:nvPr/>
        </p:nvSpPr>
        <p:spPr>
          <a:xfrm>
            <a:off x="274320" y="1791661"/>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0" i="0" u="none" strike="noStrike" cap="none">
                <a:solidFill>
                  <a:srgbClr val="202124"/>
                </a:solidFill>
                <a:latin typeface="Roboto"/>
                <a:ea typeface="Roboto"/>
                <a:cs typeface="Roboto"/>
                <a:sym typeface="Roboto"/>
              </a:rPr>
              <a:t>Составной элемент </a:t>
            </a:r>
            <a:r>
              <a:rPr lang="ru-RU" sz="1800" b="0" i="0" u="sng" strike="noStrike" cap="none">
                <a:solidFill>
                  <a:srgbClr val="0041A2"/>
                </a:solidFill>
                <a:latin typeface="Roboto"/>
                <a:ea typeface="Roboto"/>
                <a:cs typeface="Roboto"/>
                <a:sym typeface="Roboto"/>
                <a:hlinkClick r:id="rId3">
                  <a:extLst>
                    <a:ext uri="{A12FA001-AC4F-418D-AE19-62706E023703}">
                      <ahyp:hlinkClr xmlns:ahyp="http://schemas.microsoft.com/office/drawing/2018/hyperlinkcolor" val="tx"/>
                    </a:ext>
                  </a:extLst>
                </a:hlinkClick>
              </a:rPr>
              <a:t>AnimatedVisibility</a:t>
            </a:r>
            <a:r>
              <a:rPr lang="ru-RU" sz="1800" b="0" i="0" u="none" strike="noStrike" cap="none">
                <a:solidFill>
                  <a:srgbClr val="202124"/>
                </a:solidFill>
                <a:latin typeface="Roboto"/>
                <a:ea typeface="Roboto"/>
                <a:cs typeface="Roboto"/>
                <a:sym typeface="Roboto"/>
              </a:rPr>
              <a:t> анимирует появление и исчезновение своего содержимого.</a:t>
            </a:r>
            <a:r>
              <a:rPr lang="ru-RU" sz="1800" b="0" i="0" u="none" strike="noStrike" cap="none">
                <a:solidFill>
                  <a:schemeClr val="dk1"/>
                </a:solidFill>
                <a:latin typeface="Roboto"/>
                <a:ea typeface="Roboto"/>
                <a:cs typeface="Roboto"/>
                <a:sym typeface="Roboto"/>
              </a:rPr>
              <a:t> </a:t>
            </a:r>
            <a:endParaRPr/>
          </a:p>
        </p:txBody>
      </p:sp>
      <p:sp>
        <p:nvSpPr>
          <p:cNvPr id="300" name="Google Shape;300;g31611165f1f_1_97"/>
          <p:cNvSpPr txBox="1"/>
          <p:nvPr/>
        </p:nvSpPr>
        <p:spPr>
          <a:xfrm>
            <a:off x="326250" y="3048000"/>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50" b="1">
                <a:highlight>
                  <a:srgbClr val="FFFFFF"/>
                </a:highlight>
                <a:latin typeface="Roboto"/>
                <a:ea typeface="Roboto"/>
                <a:cs typeface="Roboto"/>
                <a:sym typeface="Roboto"/>
              </a:rPr>
              <a:t>Код с использованием animateItemPlacement.</a:t>
            </a:r>
            <a:endParaRPr sz="1750" b="1">
              <a:highlight>
                <a:srgbClr val="FFFFFF"/>
              </a:highlight>
              <a:latin typeface="Roboto"/>
              <a:ea typeface="Roboto"/>
              <a:cs typeface="Roboto"/>
              <a:sym typeface="Roboto"/>
            </a:endParaRPr>
          </a:p>
        </p:txBody>
      </p:sp>
      <p:pic>
        <p:nvPicPr>
          <p:cNvPr id="301" name="Google Shape;301;g31611165f1f_1_97"/>
          <p:cNvPicPr preferRelativeResize="0"/>
          <p:nvPr/>
        </p:nvPicPr>
        <p:blipFill>
          <a:blip r:embed="rId4">
            <a:alphaModFix/>
          </a:blip>
          <a:stretch>
            <a:fillRect/>
          </a:stretch>
        </p:blipFill>
        <p:spPr>
          <a:xfrm>
            <a:off x="5279225" y="1945472"/>
            <a:ext cx="7501425" cy="500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6"/>
        <p:cNvGrpSpPr/>
        <p:nvPr/>
      </p:nvGrpSpPr>
      <p:grpSpPr>
        <a:xfrm>
          <a:off x="0" y="0"/>
          <a:ext cx="0" cy="0"/>
          <a:chOff x="0" y="0"/>
          <a:chExt cx="0" cy="0"/>
        </a:xfrm>
      </p:grpSpPr>
      <p:sp>
        <p:nvSpPr>
          <p:cNvPr id="307" name="Google Shape;307;g31611165f1f_1_112"/>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 Создание сложных макетов</a:t>
            </a:r>
            <a:endParaRPr/>
          </a:p>
        </p:txBody>
      </p:sp>
      <p:sp>
        <p:nvSpPr>
          <p:cNvPr id="308" name="Google Shape;308;g31611165f1f_1_112"/>
          <p:cNvSpPr/>
          <p:nvPr/>
        </p:nvSpPr>
        <p:spPr>
          <a:xfrm>
            <a:off x="274320" y="1791661"/>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0" i="0" u="none" strike="noStrike" cap="none">
                <a:solidFill>
                  <a:srgbClr val="202124"/>
                </a:solidFill>
                <a:latin typeface="Roboto"/>
                <a:ea typeface="Roboto"/>
                <a:cs typeface="Roboto"/>
                <a:sym typeface="Roboto"/>
              </a:rPr>
              <a:t>Составной элемент </a:t>
            </a:r>
            <a:r>
              <a:rPr lang="ru-RU" sz="1800" b="0" i="0" u="sng" strike="noStrike" cap="none">
                <a:solidFill>
                  <a:srgbClr val="0041A2"/>
                </a:solidFill>
                <a:latin typeface="Roboto"/>
                <a:ea typeface="Roboto"/>
                <a:cs typeface="Roboto"/>
                <a:sym typeface="Roboto"/>
                <a:hlinkClick r:id="rId3">
                  <a:extLst>
                    <a:ext uri="{A12FA001-AC4F-418D-AE19-62706E023703}">
                      <ahyp:hlinkClr xmlns:ahyp="http://schemas.microsoft.com/office/drawing/2018/hyperlinkcolor" val="tx"/>
                    </a:ext>
                  </a:extLst>
                </a:hlinkClick>
              </a:rPr>
              <a:t>AnimatedVisibility</a:t>
            </a:r>
            <a:r>
              <a:rPr lang="ru-RU" sz="1800" b="0" i="0" u="none" strike="noStrike" cap="none">
                <a:solidFill>
                  <a:srgbClr val="202124"/>
                </a:solidFill>
                <a:latin typeface="Roboto"/>
                <a:ea typeface="Roboto"/>
                <a:cs typeface="Roboto"/>
                <a:sym typeface="Roboto"/>
              </a:rPr>
              <a:t> анимирует появление и исчезновение своего содержимого.</a:t>
            </a:r>
            <a:r>
              <a:rPr lang="ru-RU" sz="1800" b="0" i="0" u="none" strike="noStrike" cap="none">
                <a:solidFill>
                  <a:schemeClr val="dk1"/>
                </a:solidFill>
                <a:latin typeface="Roboto"/>
                <a:ea typeface="Roboto"/>
                <a:cs typeface="Roboto"/>
                <a:sym typeface="Roboto"/>
              </a:rPr>
              <a:t> </a:t>
            </a:r>
            <a:endParaRPr/>
          </a:p>
        </p:txBody>
      </p:sp>
      <p:sp>
        <p:nvSpPr>
          <p:cNvPr id="309" name="Google Shape;309;g31611165f1f_1_112"/>
          <p:cNvSpPr txBox="1"/>
          <p:nvPr/>
        </p:nvSpPr>
        <p:spPr>
          <a:xfrm>
            <a:off x="326250" y="3048000"/>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50" b="1">
                <a:highlight>
                  <a:srgbClr val="FFFFFF"/>
                </a:highlight>
                <a:latin typeface="Roboto"/>
                <a:ea typeface="Roboto"/>
                <a:cs typeface="Roboto"/>
                <a:sym typeface="Roboto"/>
              </a:rPr>
              <a:t>Код использования ConstraintLayout.</a:t>
            </a:r>
            <a:endParaRPr sz="1750" b="1">
              <a:highlight>
                <a:srgbClr val="FFFFFF"/>
              </a:highlight>
              <a:latin typeface="Roboto"/>
              <a:ea typeface="Roboto"/>
              <a:cs typeface="Roboto"/>
              <a:sym typeface="Roboto"/>
            </a:endParaRPr>
          </a:p>
        </p:txBody>
      </p:sp>
      <p:pic>
        <p:nvPicPr>
          <p:cNvPr id="310" name="Google Shape;310;g31611165f1f_1_112"/>
          <p:cNvPicPr preferRelativeResize="0"/>
          <p:nvPr/>
        </p:nvPicPr>
        <p:blipFill>
          <a:blip r:embed="rId4">
            <a:alphaModFix/>
          </a:blip>
          <a:stretch>
            <a:fillRect/>
          </a:stretch>
        </p:blipFill>
        <p:spPr>
          <a:xfrm>
            <a:off x="7140496" y="817200"/>
            <a:ext cx="4083405" cy="598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5"/>
        <p:cNvGrpSpPr/>
        <p:nvPr/>
      </p:nvGrpSpPr>
      <p:grpSpPr>
        <a:xfrm>
          <a:off x="0" y="0"/>
          <a:ext cx="0" cy="0"/>
          <a:chOff x="0" y="0"/>
          <a:chExt cx="0" cy="0"/>
        </a:xfrm>
      </p:grpSpPr>
      <p:sp>
        <p:nvSpPr>
          <p:cNvPr id="316" name="Google Shape;316;g31611165f1f_1_125"/>
          <p:cNvSpPr txBox="1"/>
          <p:nvPr/>
        </p:nvSpPr>
        <p:spPr>
          <a:xfrm>
            <a:off x="347595" y="604977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Создаем свой стиль с Material Design 3</a:t>
            </a:r>
            <a:endParaRPr/>
          </a:p>
        </p:txBody>
      </p:sp>
      <p:pic>
        <p:nvPicPr>
          <p:cNvPr id="317" name="Google Shape;317;g31611165f1f_1_125"/>
          <p:cNvPicPr preferRelativeResize="0"/>
          <p:nvPr/>
        </p:nvPicPr>
        <p:blipFill>
          <a:blip r:embed="rId3">
            <a:alphaModFix/>
          </a:blip>
          <a:stretch>
            <a:fillRect/>
          </a:stretch>
        </p:blipFill>
        <p:spPr>
          <a:xfrm>
            <a:off x="152400" y="152400"/>
            <a:ext cx="11126489" cy="57449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2"/>
        <p:cNvGrpSpPr/>
        <p:nvPr/>
      </p:nvGrpSpPr>
      <p:grpSpPr>
        <a:xfrm>
          <a:off x="0" y="0"/>
          <a:ext cx="0" cy="0"/>
          <a:chOff x="0" y="0"/>
          <a:chExt cx="0" cy="0"/>
        </a:xfrm>
      </p:grpSpPr>
      <p:sp>
        <p:nvSpPr>
          <p:cNvPr id="323" name="Google Shape;323;g31611165f1f_1_142"/>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Динамические цвета</a:t>
            </a:r>
            <a:endParaRPr/>
          </a:p>
        </p:txBody>
      </p:sp>
      <p:pic>
        <p:nvPicPr>
          <p:cNvPr id="324" name="Google Shape;324;g31611165f1f_1_142"/>
          <p:cNvPicPr preferRelativeResize="0"/>
          <p:nvPr/>
        </p:nvPicPr>
        <p:blipFill>
          <a:blip r:embed="rId3">
            <a:alphaModFix/>
          </a:blip>
          <a:stretch>
            <a:fillRect/>
          </a:stretch>
        </p:blipFill>
        <p:spPr>
          <a:xfrm>
            <a:off x="152400" y="1028222"/>
            <a:ext cx="11887203" cy="47156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9"/>
        <p:cNvGrpSpPr/>
        <p:nvPr/>
      </p:nvGrpSpPr>
      <p:grpSpPr>
        <a:xfrm>
          <a:off x="0" y="0"/>
          <a:ext cx="0" cy="0"/>
          <a:chOff x="0" y="0"/>
          <a:chExt cx="0" cy="0"/>
        </a:xfrm>
      </p:grpSpPr>
      <p:pic>
        <p:nvPicPr>
          <p:cNvPr id="330" name="Google Shape;330;g31611165f1f_1_157"/>
          <p:cNvPicPr preferRelativeResize="0"/>
          <p:nvPr/>
        </p:nvPicPr>
        <p:blipFill>
          <a:blip r:embed="rId3">
            <a:alphaModFix/>
          </a:blip>
          <a:stretch>
            <a:fillRect/>
          </a:stretch>
        </p:blipFill>
        <p:spPr>
          <a:xfrm>
            <a:off x="5255400" y="996750"/>
            <a:ext cx="6936601" cy="5861249"/>
          </a:xfrm>
          <a:prstGeom prst="rect">
            <a:avLst/>
          </a:prstGeom>
          <a:noFill/>
          <a:ln>
            <a:noFill/>
          </a:ln>
        </p:spPr>
      </p:pic>
      <p:sp>
        <p:nvSpPr>
          <p:cNvPr id="331" name="Google Shape;331;g31611165f1f_1_157"/>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Работа с изображениями</a:t>
            </a:r>
            <a:endParaRPr/>
          </a:p>
        </p:txBody>
      </p:sp>
      <p:sp>
        <p:nvSpPr>
          <p:cNvPr id="332" name="Google Shape;332;g31611165f1f_1_157"/>
          <p:cNvSpPr/>
          <p:nvPr/>
        </p:nvSpPr>
        <p:spPr>
          <a:xfrm>
            <a:off x="274320" y="1791661"/>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0" i="0" u="none" strike="noStrike" cap="none">
                <a:solidFill>
                  <a:srgbClr val="202124"/>
                </a:solidFill>
                <a:latin typeface="Roboto"/>
                <a:ea typeface="Roboto"/>
                <a:cs typeface="Roboto"/>
                <a:sym typeface="Roboto"/>
              </a:rPr>
              <a:t>Составной элемент </a:t>
            </a:r>
            <a:r>
              <a:rPr lang="ru-RU" sz="1800" b="0" i="0" u="sng" strike="noStrike" cap="none">
                <a:solidFill>
                  <a:srgbClr val="0041A2"/>
                </a:solidFill>
                <a:latin typeface="Roboto"/>
                <a:ea typeface="Roboto"/>
                <a:cs typeface="Roboto"/>
                <a:sym typeface="Roboto"/>
                <a:hlinkClick r:id="rId4">
                  <a:extLst>
                    <a:ext uri="{A12FA001-AC4F-418D-AE19-62706E023703}">
                      <ahyp:hlinkClr xmlns:ahyp="http://schemas.microsoft.com/office/drawing/2018/hyperlinkcolor" val="tx"/>
                    </a:ext>
                  </a:extLst>
                </a:hlinkClick>
              </a:rPr>
              <a:t>AnimatedVisibility</a:t>
            </a:r>
            <a:r>
              <a:rPr lang="ru-RU" sz="1800" b="0" i="0" u="none" strike="noStrike" cap="none">
                <a:solidFill>
                  <a:srgbClr val="202124"/>
                </a:solidFill>
                <a:latin typeface="Roboto"/>
                <a:ea typeface="Roboto"/>
                <a:cs typeface="Roboto"/>
                <a:sym typeface="Roboto"/>
              </a:rPr>
              <a:t> анимирует появление и исчезновение своего содержимого.</a:t>
            </a:r>
            <a:r>
              <a:rPr lang="ru-RU" sz="1800" b="0" i="0" u="none" strike="noStrike" cap="none">
                <a:solidFill>
                  <a:schemeClr val="dk1"/>
                </a:solidFill>
                <a:latin typeface="Roboto"/>
                <a:ea typeface="Roboto"/>
                <a:cs typeface="Roboto"/>
                <a:sym typeface="Roboto"/>
              </a:rPr>
              <a:t> </a:t>
            </a:r>
            <a:endParaRPr/>
          </a:p>
        </p:txBody>
      </p:sp>
      <p:sp>
        <p:nvSpPr>
          <p:cNvPr id="333" name="Google Shape;333;g31611165f1f_1_157"/>
          <p:cNvSpPr txBox="1"/>
          <p:nvPr/>
        </p:nvSpPr>
        <p:spPr>
          <a:xfrm>
            <a:off x="326250" y="3048000"/>
            <a:ext cx="5650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50" b="1">
                <a:highlight>
                  <a:srgbClr val="FFFFFF"/>
                </a:highlight>
                <a:latin typeface="Roboto"/>
                <a:ea typeface="Roboto"/>
                <a:cs typeface="Roboto"/>
                <a:sym typeface="Roboto"/>
              </a:rPr>
              <a:t>Пример отображения изображения с помощью Coil.</a:t>
            </a:r>
            <a:endParaRPr sz="1750" b="1">
              <a:highlight>
                <a:srgbClr val="FFFFFF"/>
              </a:highlight>
              <a:latin typeface="Roboto"/>
              <a:ea typeface="Roboto"/>
              <a:cs typeface="Roboto"/>
              <a:sym typeface="Roboto"/>
            </a:endParaRPr>
          </a:p>
          <a:p>
            <a:pPr marL="0" lvl="0" indent="0" algn="l" rtl="0">
              <a:spcBef>
                <a:spcPts val="0"/>
              </a:spcBef>
              <a:spcAft>
                <a:spcPts val="0"/>
              </a:spcAft>
              <a:buNone/>
            </a:pPr>
            <a:r>
              <a:rPr lang="ru-RU" sz="1750" b="1">
                <a:highlight>
                  <a:srgbClr val="FFFFFF"/>
                </a:highlight>
                <a:latin typeface="Roboto"/>
                <a:ea typeface="Roboto"/>
                <a:cs typeface="Roboto"/>
                <a:sym typeface="Roboto"/>
              </a:rPr>
              <a:t>Код использования AsyncImage.</a:t>
            </a:r>
            <a:endParaRPr sz="1750" b="1">
              <a:highlight>
                <a:srgbClr val="FFFFFF"/>
              </a:highlight>
              <a:latin typeface="Roboto"/>
              <a:ea typeface="Roboto"/>
              <a:cs typeface="Roboto"/>
              <a:sym typeface="Roboto"/>
            </a:endParaRPr>
          </a:p>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pic>
        <p:nvPicPr>
          <p:cNvPr id="334" name="Google Shape;334;g31611165f1f_1_157">
            <a:hlinkClick r:id="rId5"/>
          </p:cNvPr>
          <p:cNvPicPr preferRelativeResize="0"/>
          <p:nvPr/>
        </p:nvPicPr>
        <p:blipFill>
          <a:blip r:embed="rId6">
            <a:alphaModFix/>
          </a:blip>
          <a:stretch>
            <a:fillRect/>
          </a:stretch>
        </p:blipFill>
        <p:spPr>
          <a:xfrm>
            <a:off x="6939075" y="3184075"/>
            <a:ext cx="3810000" cy="1905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9"/>
        <p:cNvGrpSpPr/>
        <p:nvPr/>
      </p:nvGrpSpPr>
      <p:grpSpPr>
        <a:xfrm>
          <a:off x="0" y="0"/>
          <a:ext cx="0" cy="0"/>
          <a:chOff x="0" y="0"/>
          <a:chExt cx="0" cy="0"/>
        </a:xfrm>
      </p:grpSpPr>
      <p:sp>
        <p:nvSpPr>
          <p:cNvPr id="340" name="Google Shape;340;g31611165f1f_1_174"/>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Доработка существующих приложений</a:t>
            </a:r>
            <a:endParaRPr/>
          </a:p>
        </p:txBody>
      </p:sp>
      <p:sp>
        <p:nvSpPr>
          <p:cNvPr id="341" name="Google Shape;341;g31611165f1f_1_174"/>
          <p:cNvSpPr/>
          <p:nvPr/>
        </p:nvSpPr>
        <p:spPr>
          <a:xfrm>
            <a:off x="127770" y="996036"/>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1" u="sng">
                <a:solidFill>
                  <a:srgbClr val="4A86E8"/>
                </a:solidFill>
                <a:latin typeface="Roboto"/>
                <a:ea typeface="Roboto"/>
                <a:cs typeface="Roboto"/>
                <a:sym typeface="Roboto"/>
                <a:hlinkClick r:id="rId3">
                  <a:extLst>
                    <a:ext uri="{A12FA001-AC4F-418D-AE19-62706E023703}">
                      <ahyp:hlinkClr xmlns:ahyp="http://schemas.microsoft.com/office/drawing/2018/hyperlinkcolor" val="tx"/>
                    </a:ext>
                  </a:extLst>
                </a:hlinkClick>
              </a:rPr>
              <a:t>Магия совместимости XML и Jetpack Compose</a:t>
            </a:r>
            <a:endParaRPr b="1">
              <a:solidFill>
                <a:srgbClr val="4A86E8"/>
              </a:solidFill>
              <a:latin typeface="Roboto"/>
              <a:ea typeface="Roboto"/>
              <a:cs typeface="Roboto"/>
              <a:sym typeface="Roboto"/>
            </a:endParaRPr>
          </a:p>
        </p:txBody>
      </p:sp>
      <p:sp>
        <p:nvSpPr>
          <p:cNvPr id="342" name="Google Shape;342;g31611165f1f_1_174"/>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pic>
        <p:nvPicPr>
          <p:cNvPr id="343" name="Google Shape;343;g31611165f1f_1_174"/>
          <p:cNvPicPr preferRelativeResize="0"/>
          <p:nvPr/>
        </p:nvPicPr>
        <p:blipFill>
          <a:blip r:embed="rId4">
            <a:alphaModFix/>
          </a:blip>
          <a:stretch>
            <a:fillRect/>
          </a:stretch>
        </p:blipFill>
        <p:spPr>
          <a:xfrm>
            <a:off x="5628550" y="1423500"/>
            <a:ext cx="6313376" cy="4735040"/>
          </a:xfrm>
          <a:prstGeom prst="rect">
            <a:avLst/>
          </a:prstGeom>
          <a:noFill/>
          <a:ln>
            <a:noFill/>
          </a:ln>
        </p:spPr>
      </p:pic>
      <p:sp>
        <p:nvSpPr>
          <p:cNvPr id="344" name="Google Shape;344;g31611165f1f_1_174"/>
          <p:cNvSpPr txBox="1"/>
          <p:nvPr/>
        </p:nvSpPr>
        <p:spPr>
          <a:xfrm>
            <a:off x="359850" y="1642225"/>
            <a:ext cx="5650500" cy="526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b="1">
                <a:solidFill>
                  <a:srgbClr val="9E880D"/>
                </a:solidFill>
                <a:highlight>
                  <a:srgbClr val="FFFFFF"/>
                </a:highlight>
                <a:latin typeface="Courier New"/>
                <a:ea typeface="Courier New"/>
                <a:cs typeface="Courier New"/>
                <a:sym typeface="Courier New"/>
              </a:rPr>
              <a:t>@Composable</a:t>
            </a:r>
            <a:endParaRPr sz="15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a:solidFill>
                  <a:srgbClr val="0033B3"/>
                </a:solidFill>
                <a:highlight>
                  <a:srgbClr val="FFFFFF"/>
                </a:highlight>
                <a:latin typeface="Courier New"/>
                <a:ea typeface="Courier New"/>
                <a:cs typeface="Courier New"/>
                <a:sym typeface="Courier New"/>
              </a:rPr>
              <a:t>fun </a:t>
            </a:r>
            <a:r>
              <a:rPr lang="ru-RU" sz="1500" b="1">
                <a:solidFill>
                  <a:srgbClr val="00627A"/>
                </a:solidFill>
                <a:highlight>
                  <a:srgbClr val="FFFFFF"/>
                </a:highlight>
                <a:latin typeface="Courier New"/>
                <a:ea typeface="Courier New"/>
                <a:cs typeface="Courier New"/>
                <a:sym typeface="Courier New"/>
              </a:rPr>
              <a:t>EmbeddedAndroidViewDemo</a:t>
            </a:r>
            <a:r>
              <a:rPr lang="ru-RU" sz="1500" b="1">
                <a:solidFill>
                  <a:srgbClr val="080808"/>
                </a:solidFill>
                <a:highlight>
                  <a:srgbClr val="FFFFFF"/>
                </a:highlight>
                <a:latin typeface="Courier New"/>
                <a:ea typeface="Courier New"/>
                <a:cs typeface="Courier New"/>
                <a:sym typeface="Courier New"/>
              </a:rPr>
              <a:t>() {</a:t>
            </a: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a:solidFill>
                  <a:srgbClr val="080808"/>
                </a:solidFill>
                <a:highlight>
                  <a:srgbClr val="FFFFFF"/>
                </a:highlight>
                <a:latin typeface="Courier New"/>
                <a:ea typeface="Courier New"/>
                <a:cs typeface="Courier New"/>
                <a:sym typeface="Courier New"/>
              </a:rPr>
              <a:t>   Column {</a:t>
            </a: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a:solidFill>
                  <a:srgbClr val="080808"/>
                </a:solidFill>
                <a:highlight>
                  <a:srgbClr val="FFFFFF"/>
                </a:highlight>
                <a:latin typeface="Courier New"/>
                <a:ea typeface="Courier New"/>
                <a:cs typeface="Courier New"/>
                <a:sym typeface="Courier New"/>
              </a:rPr>
              <a:t>       </a:t>
            </a:r>
            <a:r>
              <a:rPr lang="ru-RU" sz="1500" b="1" i="1">
                <a:solidFill>
                  <a:srgbClr val="8C8C8C"/>
                </a:solidFill>
                <a:highlight>
                  <a:srgbClr val="FFFFFF"/>
                </a:highlight>
                <a:latin typeface="Courier New"/>
                <a:ea typeface="Courier New"/>
                <a:cs typeface="Courier New"/>
                <a:sym typeface="Courier New"/>
              </a:rPr>
              <a:t>// Holds state</a:t>
            </a:r>
            <a:endParaRPr sz="15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i="1">
                <a:solidFill>
                  <a:srgbClr val="8C8C8C"/>
                </a:solidFill>
                <a:highlight>
                  <a:srgbClr val="FFFFFF"/>
                </a:highlight>
                <a:latin typeface="Courier New"/>
                <a:ea typeface="Courier New"/>
                <a:cs typeface="Courier New"/>
                <a:sym typeface="Courier New"/>
              </a:rPr>
              <a:t>       </a:t>
            </a:r>
            <a:r>
              <a:rPr lang="ru-RU" sz="1500" b="1">
                <a:solidFill>
                  <a:srgbClr val="0033B3"/>
                </a:solidFill>
                <a:highlight>
                  <a:srgbClr val="FFFFFF"/>
                </a:highlight>
                <a:latin typeface="Courier New"/>
                <a:ea typeface="Courier New"/>
                <a:cs typeface="Courier New"/>
                <a:sym typeface="Courier New"/>
              </a:rPr>
              <a:t>val </a:t>
            </a:r>
            <a:r>
              <a:rPr lang="ru-RU" sz="1500" b="1">
                <a:highlight>
                  <a:srgbClr val="FFFFFF"/>
                </a:highlight>
                <a:latin typeface="Courier New"/>
                <a:ea typeface="Courier New"/>
                <a:cs typeface="Courier New"/>
                <a:sym typeface="Courier New"/>
              </a:rPr>
              <a:t>state </a:t>
            </a:r>
            <a:r>
              <a:rPr lang="ru-RU" sz="1500" b="1">
                <a:solidFill>
                  <a:srgbClr val="080808"/>
                </a:solidFill>
                <a:highlight>
                  <a:srgbClr val="FFFFFF"/>
                </a:highlight>
                <a:latin typeface="Courier New"/>
                <a:ea typeface="Courier New"/>
                <a:cs typeface="Courier New"/>
                <a:sym typeface="Courier New"/>
              </a:rPr>
              <a:t>= remember { mutableStateOf(</a:t>
            </a:r>
            <a:r>
              <a:rPr lang="ru-RU" sz="1500" b="1">
                <a:solidFill>
                  <a:srgbClr val="1750EB"/>
                </a:solidFill>
                <a:highlight>
                  <a:srgbClr val="FFFFFF"/>
                </a:highlight>
                <a:latin typeface="Courier New"/>
                <a:ea typeface="Courier New"/>
                <a:cs typeface="Courier New"/>
                <a:sym typeface="Courier New"/>
              </a:rPr>
              <a:t>0</a:t>
            </a:r>
            <a:r>
              <a:rPr lang="ru-RU" sz="1500" b="1">
                <a:solidFill>
                  <a:srgbClr val="080808"/>
                </a:solidFill>
                <a:highlight>
                  <a:srgbClr val="FFFFFF"/>
                </a:highlight>
                <a:latin typeface="Courier New"/>
                <a:ea typeface="Courier New"/>
                <a:cs typeface="Courier New"/>
                <a:sym typeface="Courier New"/>
              </a:rPr>
              <a:t>) }</a:t>
            </a: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a:solidFill>
                  <a:srgbClr val="080808"/>
                </a:solidFill>
                <a:highlight>
                  <a:srgbClr val="FFFFFF"/>
                </a:highlight>
                <a:latin typeface="Courier New"/>
                <a:ea typeface="Courier New"/>
                <a:cs typeface="Courier New"/>
                <a:sym typeface="Courier New"/>
              </a:rPr>
              <a:t>       </a:t>
            </a:r>
            <a:r>
              <a:rPr lang="ru-RU" sz="1500" b="1" i="1">
                <a:solidFill>
                  <a:srgbClr val="8C8C8C"/>
                </a:solidFill>
                <a:highlight>
                  <a:srgbClr val="FFFFFF"/>
                </a:highlight>
                <a:latin typeface="Courier New"/>
                <a:ea typeface="Courier New"/>
                <a:cs typeface="Courier New"/>
                <a:sym typeface="Courier New"/>
              </a:rPr>
              <a:t>// widget.ImageView</a:t>
            </a:r>
            <a:endParaRPr sz="15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i="1">
                <a:solidFill>
                  <a:srgbClr val="8C8C8C"/>
                </a:solidFill>
                <a:highlight>
                  <a:srgbClr val="FFFFFF"/>
                </a:highlight>
                <a:latin typeface="Courier New"/>
                <a:ea typeface="Courier New"/>
                <a:cs typeface="Courier New"/>
                <a:sym typeface="Courier New"/>
              </a:rPr>
              <a:t>       </a:t>
            </a:r>
            <a:r>
              <a:rPr lang="ru-RU" sz="1500" b="1">
                <a:solidFill>
                  <a:srgbClr val="080808"/>
                </a:solidFill>
                <a:highlight>
                  <a:srgbClr val="FFFFFF"/>
                </a:highlight>
                <a:latin typeface="Courier New"/>
                <a:ea typeface="Courier New"/>
                <a:cs typeface="Courier New"/>
                <a:sym typeface="Courier New"/>
              </a:rPr>
              <a:t>AndroidView(</a:t>
            </a:r>
            <a:r>
              <a:rPr lang="ru-RU" sz="1500" b="1">
                <a:solidFill>
                  <a:srgbClr val="4A86E8"/>
                </a:solidFill>
                <a:highlight>
                  <a:srgbClr val="FFFFFF"/>
                </a:highlight>
                <a:latin typeface="Courier New"/>
                <a:ea typeface="Courier New"/>
                <a:cs typeface="Courier New"/>
                <a:sym typeface="Courier New"/>
              </a:rPr>
              <a:t>factory = </a:t>
            </a:r>
            <a:r>
              <a:rPr lang="ru-RU" sz="1500" b="1">
                <a:solidFill>
                  <a:srgbClr val="080808"/>
                </a:solidFill>
                <a:highlight>
                  <a:srgbClr val="FFFFFF"/>
                </a:highlight>
                <a:latin typeface="Courier New"/>
                <a:ea typeface="Courier New"/>
                <a:cs typeface="Courier New"/>
                <a:sym typeface="Courier New"/>
              </a:rPr>
              <a:t>{ </a:t>
            </a:r>
            <a:r>
              <a:rPr lang="ru-RU" sz="1500" b="1">
                <a:highlight>
                  <a:srgbClr val="FFFFFF"/>
                </a:highlight>
                <a:latin typeface="Courier New"/>
                <a:ea typeface="Courier New"/>
                <a:cs typeface="Courier New"/>
                <a:sym typeface="Courier New"/>
              </a:rPr>
              <a:t>ctx </a:t>
            </a:r>
            <a:r>
              <a:rPr lang="ru-RU" sz="1500" b="1">
                <a:solidFill>
                  <a:srgbClr val="080808"/>
                </a:solidFill>
                <a:highlight>
                  <a:srgbClr val="FFFFFF"/>
                </a:highlight>
                <a:latin typeface="Courier New"/>
                <a:ea typeface="Courier New"/>
                <a:cs typeface="Courier New"/>
                <a:sym typeface="Courier New"/>
              </a:rPr>
              <a:t>-&gt;</a:t>
            </a: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a:solidFill>
                  <a:srgbClr val="080808"/>
                </a:solidFill>
                <a:highlight>
                  <a:srgbClr val="FFFFFF"/>
                </a:highlight>
                <a:latin typeface="Courier New"/>
                <a:ea typeface="Courier New"/>
                <a:cs typeface="Courier New"/>
                <a:sym typeface="Courier New"/>
              </a:rPr>
              <a:t>           </a:t>
            </a:r>
            <a:r>
              <a:rPr lang="ru-RU" sz="1500" b="1" i="1">
                <a:solidFill>
                  <a:srgbClr val="8C8C8C"/>
                </a:solidFill>
                <a:highlight>
                  <a:srgbClr val="FFFFFF"/>
                </a:highlight>
                <a:latin typeface="Courier New"/>
                <a:ea typeface="Courier New"/>
                <a:cs typeface="Courier New"/>
                <a:sym typeface="Courier New"/>
              </a:rPr>
              <a:t>//  Initialize a View or View hierarchy here</a:t>
            </a:r>
            <a:endParaRPr sz="15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i="1">
                <a:solidFill>
                  <a:srgbClr val="8C8C8C"/>
                </a:solidFill>
                <a:highlight>
                  <a:srgbClr val="FFFFFF"/>
                </a:highlight>
                <a:latin typeface="Courier New"/>
                <a:ea typeface="Courier New"/>
                <a:cs typeface="Courier New"/>
                <a:sym typeface="Courier New"/>
              </a:rPr>
              <a:t>           </a:t>
            </a:r>
            <a:r>
              <a:rPr lang="ru-RU" sz="1500" b="1">
                <a:solidFill>
                  <a:srgbClr val="080808"/>
                </a:solidFill>
                <a:highlight>
                  <a:srgbClr val="FFFFFF"/>
                </a:highlight>
                <a:latin typeface="Courier New"/>
                <a:ea typeface="Courier New"/>
                <a:cs typeface="Courier New"/>
                <a:sym typeface="Courier New"/>
              </a:rPr>
              <a:t>ImageView(ctx).apply {</a:t>
            </a: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a:solidFill>
                  <a:srgbClr val="080808"/>
                </a:solidFill>
                <a:highlight>
                  <a:srgbClr val="FFFFFF"/>
                </a:highlight>
                <a:latin typeface="Courier New"/>
                <a:ea typeface="Courier New"/>
                <a:cs typeface="Courier New"/>
                <a:sym typeface="Courier New"/>
              </a:rPr>
              <a:t>               </a:t>
            </a:r>
            <a:r>
              <a:rPr lang="ru-RU" sz="1500" b="1">
                <a:solidFill>
                  <a:srgbClr val="0033B3"/>
                </a:solidFill>
                <a:highlight>
                  <a:srgbClr val="FFFFFF"/>
                </a:highlight>
                <a:latin typeface="Courier New"/>
                <a:ea typeface="Courier New"/>
                <a:cs typeface="Courier New"/>
                <a:sym typeface="Courier New"/>
              </a:rPr>
              <a:t>val </a:t>
            </a:r>
            <a:r>
              <a:rPr lang="ru-RU" sz="1500" b="1">
                <a:highlight>
                  <a:srgbClr val="FFFFFF"/>
                </a:highlight>
                <a:latin typeface="Courier New"/>
                <a:ea typeface="Courier New"/>
                <a:cs typeface="Courier New"/>
                <a:sym typeface="Courier New"/>
              </a:rPr>
              <a:t>drawable </a:t>
            </a:r>
            <a:r>
              <a:rPr lang="ru-RU" sz="1500" b="1">
                <a:solidFill>
                  <a:srgbClr val="080808"/>
                </a:solidFill>
                <a:highlight>
                  <a:srgbClr val="FFFFFF"/>
                </a:highlight>
                <a:latin typeface="Courier New"/>
                <a:ea typeface="Courier New"/>
                <a:cs typeface="Courier New"/>
                <a:sym typeface="Courier New"/>
              </a:rPr>
              <a:t>= ContextCompat.getDrawable(ctx, R.drawable.composelogo)</a:t>
            </a: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a:solidFill>
                  <a:srgbClr val="080808"/>
                </a:solidFill>
                <a:highlight>
                  <a:srgbClr val="FFFFFF"/>
                </a:highlight>
                <a:latin typeface="Courier New"/>
                <a:ea typeface="Courier New"/>
                <a:cs typeface="Courier New"/>
                <a:sym typeface="Courier New"/>
              </a:rPr>
              <a:t>               setImageDrawable(drawable)</a:t>
            </a: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a:solidFill>
                  <a:srgbClr val="080808"/>
                </a:solidFill>
                <a:highlight>
                  <a:srgbClr val="FFFFFF"/>
                </a:highlight>
                <a:latin typeface="Courier New"/>
                <a:ea typeface="Courier New"/>
                <a:cs typeface="Courier New"/>
                <a:sym typeface="Courier New"/>
              </a:rPr>
              <a:t>           }</a:t>
            </a: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a:solidFill>
                  <a:srgbClr val="080808"/>
                </a:solidFill>
                <a:highlight>
                  <a:srgbClr val="FFFFFF"/>
                </a:highlight>
                <a:latin typeface="Courier New"/>
                <a:ea typeface="Courier New"/>
                <a:cs typeface="Courier New"/>
                <a:sym typeface="Courier New"/>
              </a:rPr>
              <a:t>       })</a:t>
            </a:r>
            <a:endParaRPr sz="15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500" b="1">
                <a:highlight>
                  <a:srgbClr val="FFFFFF"/>
                </a:highlight>
                <a:latin typeface="Roboto"/>
                <a:ea typeface="Roboto"/>
                <a:cs typeface="Roboto"/>
                <a:sym typeface="Roboto"/>
              </a:rPr>
              <a:t>}</a:t>
            </a:r>
            <a:endParaRPr sz="1500" b="1">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3D9E7"/>
        </a:solidFill>
        <a:effectLst/>
      </p:bgPr>
    </p:bg>
    <p:spTree>
      <p:nvGrpSpPr>
        <p:cNvPr id="1" name="Shape 183"/>
        <p:cNvGrpSpPr/>
        <p:nvPr/>
      </p:nvGrpSpPr>
      <p:grpSpPr>
        <a:xfrm>
          <a:off x="0" y="0"/>
          <a:ext cx="0" cy="0"/>
          <a:chOff x="0" y="0"/>
          <a:chExt cx="0" cy="0"/>
        </a:xfrm>
      </p:grpSpPr>
      <p:pic>
        <p:nvPicPr>
          <p:cNvPr id="184" name="Google Shape;184;p2" descr="Picture background"/>
          <p:cNvPicPr preferRelativeResize="0"/>
          <p:nvPr/>
        </p:nvPicPr>
        <p:blipFill rotWithShape="1">
          <a:blip r:embed="rId3">
            <a:alphaModFix/>
          </a:blip>
          <a:srcRect/>
          <a:stretch/>
        </p:blipFill>
        <p:spPr>
          <a:xfrm>
            <a:off x="-1386841" y="1078992"/>
            <a:ext cx="8355583" cy="4700016"/>
          </a:xfrm>
          <a:prstGeom prst="rect">
            <a:avLst/>
          </a:prstGeom>
          <a:noFill/>
          <a:ln>
            <a:noFill/>
          </a:ln>
        </p:spPr>
      </p:pic>
      <p:pic>
        <p:nvPicPr>
          <p:cNvPr id="185" name="Google Shape;185;p2"/>
          <p:cNvPicPr preferRelativeResize="0"/>
          <p:nvPr/>
        </p:nvPicPr>
        <p:blipFill rotWithShape="1">
          <a:blip r:embed="rId4">
            <a:alphaModFix/>
          </a:blip>
          <a:srcRect/>
          <a:stretch/>
        </p:blipFill>
        <p:spPr>
          <a:xfrm>
            <a:off x="5334000" y="0"/>
            <a:ext cx="6858000"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9"/>
        <p:cNvGrpSpPr/>
        <p:nvPr/>
      </p:nvGrpSpPr>
      <p:grpSpPr>
        <a:xfrm>
          <a:off x="0" y="0"/>
          <a:ext cx="0" cy="0"/>
          <a:chOff x="0" y="0"/>
          <a:chExt cx="0" cy="0"/>
        </a:xfrm>
      </p:grpSpPr>
      <p:sp>
        <p:nvSpPr>
          <p:cNvPr id="350" name="Google Shape;350;g3165dd053d7_0_6"/>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Сохранение состояния</a:t>
            </a:r>
            <a:endParaRPr/>
          </a:p>
        </p:txBody>
      </p:sp>
      <p:sp>
        <p:nvSpPr>
          <p:cNvPr id="351" name="Google Shape;351;g3165dd053d7_0_6"/>
          <p:cNvSpPr/>
          <p:nvPr/>
        </p:nvSpPr>
        <p:spPr>
          <a:xfrm>
            <a:off x="127770" y="996036"/>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1" u="sng">
                <a:solidFill>
                  <a:srgbClr val="4A86E8"/>
                </a:solidFill>
                <a:latin typeface="Roboto"/>
                <a:ea typeface="Roboto"/>
                <a:cs typeface="Roboto"/>
                <a:sym typeface="Roboto"/>
                <a:hlinkClick r:id="rId3">
                  <a:extLst>
                    <a:ext uri="{A12FA001-AC4F-418D-AE19-62706E023703}">
                      <ahyp:hlinkClr xmlns:ahyp="http://schemas.microsoft.com/office/drawing/2018/hyperlinkcolor" val="tx"/>
                    </a:ext>
                  </a:extLst>
                </a:hlinkClick>
              </a:rPr>
              <a:t>rememberSaveable и beyond</a:t>
            </a:r>
            <a:endParaRPr b="1">
              <a:solidFill>
                <a:srgbClr val="4A86E8"/>
              </a:solidFill>
              <a:latin typeface="Roboto"/>
              <a:ea typeface="Roboto"/>
              <a:cs typeface="Roboto"/>
              <a:sym typeface="Roboto"/>
            </a:endParaRPr>
          </a:p>
        </p:txBody>
      </p:sp>
      <p:sp>
        <p:nvSpPr>
          <p:cNvPr id="352" name="Google Shape;352;g3165dd053d7_0_6"/>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353" name="Google Shape;353;g3165dd053d7_0_6"/>
          <p:cNvSpPr txBox="1"/>
          <p:nvPr/>
        </p:nvSpPr>
        <p:spPr>
          <a:xfrm>
            <a:off x="359850" y="1642225"/>
            <a:ext cx="5650500" cy="501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9E880D"/>
                </a:solidFill>
                <a:highlight>
                  <a:srgbClr val="FFFFFF"/>
                </a:highlight>
                <a:latin typeface="Courier New"/>
                <a:ea typeface="Courier New"/>
                <a:cs typeface="Courier New"/>
                <a:sym typeface="Courier New"/>
              </a:rPr>
              <a:t>@Composable</a:t>
            </a:r>
            <a:endParaRPr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033B3"/>
                </a:solidFill>
                <a:highlight>
                  <a:srgbClr val="FFFFFF"/>
                </a:highlight>
                <a:latin typeface="Courier New"/>
                <a:ea typeface="Courier New"/>
                <a:cs typeface="Courier New"/>
                <a:sym typeface="Courier New"/>
              </a:rPr>
              <a:t>fun </a:t>
            </a:r>
            <a:r>
              <a:rPr lang="ru-RU" b="1">
                <a:solidFill>
                  <a:srgbClr val="00627A"/>
                </a:solidFill>
                <a:highlight>
                  <a:srgbClr val="FFFFFF"/>
                </a:highlight>
                <a:latin typeface="Courier New"/>
                <a:ea typeface="Courier New"/>
                <a:cs typeface="Courier New"/>
                <a:sym typeface="Courier New"/>
              </a:rPr>
              <a:t>HelloContent</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Column(</a:t>
            </a:r>
            <a:r>
              <a:rPr lang="ru-RU" b="1">
                <a:solidFill>
                  <a:srgbClr val="4A86E8"/>
                </a:solidFill>
                <a:highlight>
                  <a:srgbClr val="FFFFFF"/>
                </a:highlight>
                <a:latin typeface="Courier New"/>
                <a:ea typeface="Courier New"/>
                <a:cs typeface="Courier New"/>
                <a:sym typeface="Courier New"/>
              </a:rPr>
              <a:t>modifier = </a:t>
            </a:r>
            <a:r>
              <a:rPr lang="ru-RU" b="1">
                <a:solidFill>
                  <a:srgbClr val="080808"/>
                </a:solidFill>
                <a:highlight>
                  <a:srgbClr val="FFFFFF"/>
                </a:highlight>
                <a:latin typeface="Courier New"/>
                <a:ea typeface="Courier New"/>
                <a:cs typeface="Courier New"/>
                <a:sym typeface="Courier New"/>
              </a:rPr>
              <a:t>Modifier.padding(</a:t>
            </a:r>
            <a:r>
              <a:rPr lang="ru-RU" b="1">
                <a:solidFill>
                  <a:srgbClr val="1750EB"/>
                </a:solidFill>
                <a:highlight>
                  <a:srgbClr val="FFFFFF"/>
                </a:highlight>
                <a:latin typeface="Courier New"/>
                <a:ea typeface="Courier New"/>
                <a:cs typeface="Courier New"/>
                <a:sym typeface="Courier New"/>
              </a:rPr>
              <a:t>16</a:t>
            </a:r>
            <a:r>
              <a:rPr lang="ru-RU" b="1">
                <a:solidFill>
                  <a:srgbClr val="080808"/>
                </a:solidFill>
                <a:highlight>
                  <a:srgbClr val="FFFFFF"/>
                </a:highlight>
                <a:latin typeface="Courier New"/>
                <a:ea typeface="Courier New"/>
                <a:cs typeface="Courier New"/>
                <a:sym typeface="Courier New"/>
              </a:rPr>
              <a:t>.dp))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var </a:t>
            </a:r>
            <a:r>
              <a:rPr lang="ru-RU" b="1">
                <a:highlight>
                  <a:srgbClr val="FFFFFF"/>
                </a:highlight>
                <a:latin typeface="Courier New"/>
                <a:ea typeface="Courier New"/>
                <a:cs typeface="Courier New"/>
                <a:sym typeface="Courier New"/>
              </a:rPr>
              <a:t>name </a:t>
            </a:r>
            <a:r>
              <a:rPr lang="ru-RU" b="1">
                <a:solidFill>
                  <a:srgbClr val="0033B3"/>
                </a:solidFill>
                <a:highlight>
                  <a:srgbClr val="FFFFFF"/>
                </a:highlight>
                <a:latin typeface="Courier New"/>
                <a:ea typeface="Courier New"/>
                <a:cs typeface="Courier New"/>
                <a:sym typeface="Courier New"/>
              </a:rPr>
              <a:t>by </a:t>
            </a:r>
            <a:r>
              <a:rPr lang="ru-RU" b="1">
                <a:solidFill>
                  <a:srgbClr val="080808"/>
                </a:solidFill>
                <a:highlight>
                  <a:srgbClr val="FFFFFF"/>
                </a:highlight>
                <a:latin typeface="Courier New"/>
                <a:ea typeface="Courier New"/>
                <a:cs typeface="Courier New"/>
                <a:sym typeface="Courier New"/>
              </a:rPr>
              <a:t>remember { mutableStateOf(</a:t>
            </a:r>
            <a:r>
              <a:rPr lang="ru-RU" b="1">
                <a:solidFill>
                  <a:srgbClr val="067D17"/>
                </a:solidFill>
                <a:highlight>
                  <a:srgbClr val="FFFFFF"/>
                </a:highlight>
                <a:latin typeface="Courier New"/>
                <a:ea typeface="Courier New"/>
                <a:cs typeface="Courier New"/>
                <a:sym typeface="Courier New"/>
              </a:rPr>
              <a:t>""</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if </a:t>
            </a:r>
            <a:r>
              <a:rPr lang="ru-RU" b="1">
                <a:solidFill>
                  <a:srgbClr val="080808"/>
                </a:solidFill>
                <a:highlight>
                  <a:srgbClr val="FFFFFF"/>
                </a:highlight>
                <a:latin typeface="Courier New"/>
                <a:ea typeface="Courier New"/>
                <a:cs typeface="Courier New"/>
                <a:sym typeface="Courier New"/>
              </a:rPr>
              <a:t>(</a:t>
            </a:r>
            <a:r>
              <a:rPr lang="ru-RU" b="1">
                <a:highlight>
                  <a:srgbClr val="FFFFFF"/>
                </a:highlight>
                <a:latin typeface="Courier New"/>
                <a:ea typeface="Courier New"/>
                <a:cs typeface="Courier New"/>
                <a:sym typeface="Courier New"/>
              </a:rPr>
              <a:t>name</a:t>
            </a:r>
            <a:r>
              <a:rPr lang="ru-RU" b="1">
                <a:solidFill>
                  <a:srgbClr val="080808"/>
                </a:solidFill>
                <a:highlight>
                  <a:srgbClr val="FFFFFF"/>
                </a:highlight>
                <a:latin typeface="Courier New"/>
                <a:ea typeface="Courier New"/>
                <a:cs typeface="Courier New"/>
                <a:sym typeface="Courier New"/>
              </a:rPr>
              <a:t>.isNotEmpty())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Text(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text = </a:t>
            </a:r>
            <a:r>
              <a:rPr lang="ru-RU" b="1">
                <a:solidFill>
                  <a:srgbClr val="067D17"/>
                </a:solidFill>
                <a:highlight>
                  <a:srgbClr val="FFFFFF"/>
                </a:highlight>
                <a:latin typeface="Courier New"/>
                <a:ea typeface="Courier New"/>
                <a:cs typeface="Courier New"/>
                <a:sym typeface="Courier New"/>
              </a:rPr>
              <a:t>"Hello, </a:t>
            </a:r>
            <a:r>
              <a:rPr lang="ru-RU" b="1">
                <a:solidFill>
                  <a:srgbClr val="0037A6"/>
                </a:solidFill>
                <a:highlight>
                  <a:srgbClr val="FFFFFF"/>
                </a:highlight>
                <a:latin typeface="Courier New"/>
                <a:ea typeface="Courier New"/>
                <a:cs typeface="Courier New"/>
                <a:sym typeface="Courier New"/>
              </a:rPr>
              <a:t>$</a:t>
            </a:r>
            <a:r>
              <a:rPr lang="ru-RU" b="1">
                <a:highlight>
                  <a:srgbClr val="FFFFFF"/>
                </a:highlight>
                <a:latin typeface="Courier New"/>
                <a:ea typeface="Courier New"/>
                <a:cs typeface="Courier New"/>
                <a:sym typeface="Courier New"/>
              </a:rPr>
              <a:t>name</a:t>
            </a:r>
            <a:r>
              <a:rPr lang="ru-RU" b="1">
                <a:solidFill>
                  <a:srgbClr val="067D17"/>
                </a:solidFill>
                <a:highlight>
                  <a:srgbClr val="FFFFFF"/>
                </a:highlight>
                <a:latin typeface="Courier New"/>
                <a:ea typeface="Courier New"/>
                <a:cs typeface="Courier New"/>
                <a:sym typeface="Courier New"/>
              </a:rPr>
              <a:t>!"</a:t>
            </a: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modifier = </a:t>
            </a:r>
            <a:r>
              <a:rPr lang="ru-RU" b="1">
                <a:solidFill>
                  <a:srgbClr val="080808"/>
                </a:solidFill>
                <a:highlight>
                  <a:srgbClr val="FFFFFF"/>
                </a:highlight>
                <a:latin typeface="Courier New"/>
                <a:ea typeface="Courier New"/>
                <a:cs typeface="Courier New"/>
                <a:sym typeface="Courier New"/>
              </a:rPr>
              <a:t>Modifier.padding(</a:t>
            </a:r>
            <a:r>
              <a:rPr lang="ru-RU" b="1">
                <a:solidFill>
                  <a:srgbClr val="4A86E8"/>
                </a:solidFill>
                <a:highlight>
                  <a:srgbClr val="FFFFFF"/>
                </a:highlight>
                <a:latin typeface="Courier New"/>
                <a:ea typeface="Courier New"/>
                <a:cs typeface="Courier New"/>
                <a:sym typeface="Courier New"/>
              </a:rPr>
              <a:t>bottom = </a:t>
            </a:r>
            <a:r>
              <a:rPr lang="ru-RU" b="1">
                <a:solidFill>
                  <a:srgbClr val="1750EB"/>
                </a:solidFill>
                <a:highlight>
                  <a:srgbClr val="FFFFFF"/>
                </a:highlight>
                <a:latin typeface="Courier New"/>
                <a:ea typeface="Courier New"/>
                <a:cs typeface="Courier New"/>
                <a:sym typeface="Courier New"/>
              </a:rPr>
              <a:t>8</a:t>
            </a:r>
            <a:r>
              <a:rPr lang="ru-RU" b="1">
                <a:solidFill>
                  <a:srgbClr val="080808"/>
                </a:solidFill>
                <a:highlight>
                  <a:srgbClr val="FFFFFF"/>
                </a:highlight>
                <a:latin typeface="Courier New"/>
                <a:ea typeface="Courier New"/>
                <a:cs typeface="Courier New"/>
                <a:sym typeface="Courier New"/>
              </a:rPr>
              <a:t>.dp),</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style = </a:t>
            </a:r>
            <a:r>
              <a:rPr lang="ru-RU" b="1">
                <a:solidFill>
                  <a:srgbClr val="080808"/>
                </a:solidFill>
                <a:highlight>
                  <a:srgbClr val="FFFFFF"/>
                </a:highlight>
                <a:latin typeface="Courier New"/>
                <a:ea typeface="Courier New"/>
                <a:cs typeface="Courier New"/>
                <a:sym typeface="Courier New"/>
              </a:rPr>
              <a:t>MaterialTheme.typography.bodyMedium</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OutlinedTextField(</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value = </a:t>
            </a:r>
            <a:r>
              <a:rPr lang="ru-RU" b="1">
                <a:highlight>
                  <a:srgbClr val="FFFFFF"/>
                </a:highlight>
                <a:latin typeface="Courier New"/>
                <a:ea typeface="Courier New"/>
                <a:cs typeface="Courier New"/>
                <a:sym typeface="Courier New"/>
              </a:rPr>
              <a:t>name</a:t>
            </a: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onValueChange = </a:t>
            </a:r>
            <a:r>
              <a:rPr lang="ru-RU" b="1">
                <a:solidFill>
                  <a:srgbClr val="080808"/>
                </a:solidFill>
                <a:highlight>
                  <a:srgbClr val="FFFFFF"/>
                </a:highlight>
                <a:latin typeface="Courier New"/>
                <a:ea typeface="Courier New"/>
                <a:cs typeface="Courier New"/>
                <a:sym typeface="Courier New"/>
              </a:rPr>
              <a:t>{ </a:t>
            </a:r>
            <a:r>
              <a:rPr lang="ru-RU" b="1">
                <a:highlight>
                  <a:srgbClr val="FFFFFF"/>
                </a:highlight>
                <a:latin typeface="Courier New"/>
                <a:ea typeface="Courier New"/>
                <a:cs typeface="Courier New"/>
                <a:sym typeface="Courier New"/>
              </a:rPr>
              <a:t>name </a:t>
            </a:r>
            <a:r>
              <a:rPr lang="ru-RU" b="1">
                <a:solidFill>
                  <a:srgbClr val="080808"/>
                </a:solidFill>
                <a:highlight>
                  <a:srgbClr val="FFFFFF"/>
                </a:highlight>
                <a:latin typeface="Courier New"/>
                <a:ea typeface="Courier New"/>
                <a:cs typeface="Courier New"/>
                <a:sym typeface="Courier New"/>
              </a:rPr>
              <a:t>= it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label = </a:t>
            </a:r>
            <a:r>
              <a:rPr lang="ru-RU" b="1">
                <a:solidFill>
                  <a:srgbClr val="080808"/>
                </a:solidFill>
                <a:highlight>
                  <a:srgbClr val="FFFFFF"/>
                </a:highlight>
                <a:latin typeface="Courier New"/>
                <a:ea typeface="Courier New"/>
                <a:cs typeface="Courier New"/>
                <a:sym typeface="Courier New"/>
              </a:rPr>
              <a:t>{ Text(</a:t>
            </a:r>
            <a:r>
              <a:rPr lang="ru-RU" b="1">
                <a:solidFill>
                  <a:srgbClr val="067D17"/>
                </a:solidFill>
                <a:highlight>
                  <a:srgbClr val="FFFFFF"/>
                </a:highlight>
                <a:latin typeface="Courier New"/>
                <a:ea typeface="Courier New"/>
                <a:cs typeface="Courier New"/>
                <a:sym typeface="Courier New"/>
              </a:rPr>
              <a:t>"Name"</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700" b="1">
              <a:solidFill>
                <a:srgbClr val="9E880D"/>
              </a:solidFill>
              <a:highlight>
                <a:srgbClr val="FFFFFF"/>
              </a:highlight>
              <a:latin typeface="Courier New"/>
              <a:ea typeface="Courier New"/>
              <a:cs typeface="Courier New"/>
              <a:sym typeface="Courier New"/>
            </a:endParaRPr>
          </a:p>
        </p:txBody>
      </p:sp>
      <p:pic>
        <p:nvPicPr>
          <p:cNvPr id="354" name="Google Shape;354;g3165dd053d7_0_6"/>
          <p:cNvPicPr preferRelativeResize="0"/>
          <p:nvPr/>
        </p:nvPicPr>
        <p:blipFill>
          <a:blip r:embed="rId4">
            <a:alphaModFix/>
          </a:blip>
          <a:stretch>
            <a:fillRect/>
          </a:stretch>
        </p:blipFill>
        <p:spPr>
          <a:xfrm>
            <a:off x="8128770" y="875822"/>
            <a:ext cx="2761035" cy="56773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9"/>
        <p:cNvGrpSpPr/>
        <p:nvPr/>
      </p:nvGrpSpPr>
      <p:grpSpPr>
        <a:xfrm>
          <a:off x="0" y="0"/>
          <a:ext cx="0" cy="0"/>
          <a:chOff x="0" y="0"/>
          <a:chExt cx="0" cy="0"/>
        </a:xfrm>
      </p:grpSpPr>
      <p:sp>
        <p:nvSpPr>
          <p:cNvPr id="360" name="Google Shape;360;g3165dd053d7_0_27"/>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Управление сложным состоянием</a:t>
            </a:r>
            <a:endParaRPr/>
          </a:p>
        </p:txBody>
      </p:sp>
      <p:sp>
        <p:nvSpPr>
          <p:cNvPr id="361" name="Google Shape;361;g3165dd053d7_0_27"/>
          <p:cNvSpPr/>
          <p:nvPr/>
        </p:nvSpPr>
        <p:spPr>
          <a:xfrm>
            <a:off x="127770" y="996036"/>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1" u="sng">
                <a:solidFill>
                  <a:srgbClr val="4A86E8"/>
                </a:solidFill>
                <a:latin typeface="Roboto"/>
                <a:ea typeface="Roboto"/>
                <a:cs typeface="Roboto"/>
                <a:sym typeface="Roboto"/>
                <a:hlinkClick r:id="rId3">
                  <a:extLst>
                    <a:ext uri="{A12FA001-AC4F-418D-AE19-62706E023703}">
                      <ahyp:hlinkClr xmlns:ahyp="http://schemas.microsoft.com/office/drawing/2018/hyperlinkcolor" val="tx"/>
                    </a:ext>
                  </a:extLst>
                </a:hlinkClick>
              </a:rPr>
              <a:t>ViewModel and State in Compose</a:t>
            </a:r>
            <a:endParaRPr b="1">
              <a:solidFill>
                <a:srgbClr val="4A86E8"/>
              </a:solidFill>
              <a:latin typeface="Roboto"/>
              <a:ea typeface="Roboto"/>
              <a:cs typeface="Roboto"/>
              <a:sym typeface="Roboto"/>
            </a:endParaRPr>
          </a:p>
        </p:txBody>
      </p:sp>
      <p:sp>
        <p:nvSpPr>
          <p:cNvPr id="362" name="Google Shape;362;g3165dd053d7_0_27"/>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363" name="Google Shape;363;g3165dd053d7_0_27"/>
          <p:cNvSpPr txBox="1"/>
          <p:nvPr/>
        </p:nvSpPr>
        <p:spPr>
          <a:xfrm>
            <a:off x="359850" y="1642225"/>
            <a:ext cx="5650500" cy="501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9E880D"/>
                </a:solidFill>
                <a:highlight>
                  <a:srgbClr val="FFFFFF"/>
                </a:highlight>
                <a:latin typeface="Courier New"/>
                <a:ea typeface="Courier New"/>
                <a:cs typeface="Courier New"/>
                <a:sym typeface="Courier New"/>
              </a:rPr>
              <a:t>@Composable</a:t>
            </a:r>
            <a:endParaRPr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033B3"/>
                </a:solidFill>
                <a:highlight>
                  <a:srgbClr val="FFFFFF"/>
                </a:highlight>
                <a:latin typeface="Courier New"/>
                <a:ea typeface="Courier New"/>
                <a:cs typeface="Courier New"/>
                <a:sym typeface="Courier New"/>
              </a:rPr>
              <a:t>fun </a:t>
            </a:r>
            <a:r>
              <a:rPr lang="ru-RU" b="1">
                <a:solidFill>
                  <a:srgbClr val="00627A"/>
                </a:solidFill>
                <a:highlight>
                  <a:srgbClr val="FFFFFF"/>
                </a:highlight>
                <a:latin typeface="Courier New"/>
                <a:ea typeface="Courier New"/>
                <a:cs typeface="Courier New"/>
                <a:sym typeface="Courier New"/>
              </a:rPr>
              <a:t>HelloContent</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Column(</a:t>
            </a:r>
            <a:r>
              <a:rPr lang="ru-RU" b="1">
                <a:solidFill>
                  <a:srgbClr val="4A86E8"/>
                </a:solidFill>
                <a:highlight>
                  <a:srgbClr val="FFFFFF"/>
                </a:highlight>
                <a:latin typeface="Courier New"/>
                <a:ea typeface="Courier New"/>
                <a:cs typeface="Courier New"/>
                <a:sym typeface="Courier New"/>
              </a:rPr>
              <a:t>modifier = </a:t>
            </a:r>
            <a:r>
              <a:rPr lang="ru-RU" b="1">
                <a:solidFill>
                  <a:srgbClr val="080808"/>
                </a:solidFill>
                <a:highlight>
                  <a:srgbClr val="FFFFFF"/>
                </a:highlight>
                <a:latin typeface="Courier New"/>
                <a:ea typeface="Courier New"/>
                <a:cs typeface="Courier New"/>
                <a:sym typeface="Courier New"/>
              </a:rPr>
              <a:t>Modifier.padding(</a:t>
            </a:r>
            <a:r>
              <a:rPr lang="ru-RU" b="1">
                <a:solidFill>
                  <a:srgbClr val="1750EB"/>
                </a:solidFill>
                <a:highlight>
                  <a:srgbClr val="FFFFFF"/>
                </a:highlight>
                <a:latin typeface="Courier New"/>
                <a:ea typeface="Courier New"/>
                <a:cs typeface="Courier New"/>
                <a:sym typeface="Courier New"/>
              </a:rPr>
              <a:t>16</a:t>
            </a:r>
            <a:r>
              <a:rPr lang="ru-RU" b="1">
                <a:solidFill>
                  <a:srgbClr val="080808"/>
                </a:solidFill>
                <a:highlight>
                  <a:srgbClr val="FFFFFF"/>
                </a:highlight>
                <a:latin typeface="Courier New"/>
                <a:ea typeface="Courier New"/>
                <a:cs typeface="Courier New"/>
                <a:sym typeface="Courier New"/>
              </a:rPr>
              <a:t>.dp))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var </a:t>
            </a:r>
            <a:r>
              <a:rPr lang="ru-RU" b="1">
                <a:highlight>
                  <a:srgbClr val="FFFFFF"/>
                </a:highlight>
                <a:latin typeface="Courier New"/>
                <a:ea typeface="Courier New"/>
                <a:cs typeface="Courier New"/>
                <a:sym typeface="Courier New"/>
              </a:rPr>
              <a:t>name </a:t>
            </a:r>
            <a:r>
              <a:rPr lang="ru-RU" b="1">
                <a:solidFill>
                  <a:srgbClr val="0033B3"/>
                </a:solidFill>
                <a:highlight>
                  <a:srgbClr val="FFFFFF"/>
                </a:highlight>
                <a:latin typeface="Courier New"/>
                <a:ea typeface="Courier New"/>
                <a:cs typeface="Courier New"/>
                <a:sym typeface="Courier New"/>
              </a:rPr>
              <a:t>by </a:t>
            </a:r>
            <a:r>
              <a:rPr lang="ru-RU" b="1">
                <a:solidFill>
                  <a:srgbClr val="080808"/>
                </a:solidFill>
                <a:highlight>
                  <a:srgbClr val="FFFFFF"/>
                </a:highlight>
                <a:latin typeface="Courier New"/>
                <a:ea typeface="Courier New"/>
                <a:cs typeface="Courier New"/>
                <a:sym typeface="Courier New"/>
              </a:rPr>
              <a:t>remember { mutableStateOf(</a:t>
            </a:r>
            <a:r>
              <a:rPr lang="ru-RU" b="1">
                <a:solidFill>
                  <a:srgbClr val="067D17"/>
                </a:solidFill>
                <a:highlight>
                  <a:srgbClr val="FFFFFF"/>
                </a:highlight>
                <a:latin typeface="Courier New"/>
                <a:ea typeface="Courier New"/>
                <a:cs typeface="Courier New"/>
                <a:sym typeface="Courier New"/>
              </a:rPr>
              <a:t>""</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if </a:t>
            </a:r>
            <a:r>
              <a:rPr lang="ru-RU" b="1">
                <a:solidFill>
                  <a:srgbClr val="080808"/>
                </a:solidFill>
                <a:highlight>
                  <a:srgbClr val="FFFFFF"/>
                </a:highlight>
                <a:latin typeface="Courier New"/>
                <a:ea typeface="Courier New"/>
                <a:cs typeface="Courier New"/>
                <a:sym typeface="Courier New"/>
              </a:rPr>
              <a:t>(</a:t>
            </a:r>
            <a:r>
              <a:rPr lang="ru-RU" b="1">
                <a:highlight>
                  <a:srgbClr val="FFFFFF"/>
                </a:highlight>
                <a:latin typeface="Courier New"/>
                <a:ea typeface="Courier New"/>
                <a:cs typeface="Courier New"/>
                <a:sym typeface="Courier New"/>
              </a:rPr>
              <a:t>name</a:t>
            </a:r>
            <a:r>
              <a:rPr lang="ru-RU" b="1">
                <a:solidFill>
                  <a:srgbClr val="080808"/>
                </a:solidFill>
                <a:highlight>
                  <a:srgbClr val="FFFFFF"/>
                </a:highlight>
                <a:latin typeface="Courier New"/>
                <a:ea typeface="Courier New"/>
                <a:cs typeface="Courier New"/>
                <a:sym typeface="Courier New"/>
              </a:rPr>
              <a:t>.isNotEmpty())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Text(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text = </a:t>
            </a:r>
            <a:r>
              <a:rPr lang="ru-RU" b="1">
                <a:solidFill>
                  <a:srgbClr val="067D17"/>
                </a:solidFill>
                <a:highlight>
                  <a:srgbClr val="FFFFFF"/>
                </a:highlight>
                <a:latin typeface="Courier New"/>
                <a:ea typeface="Courier New"/>
                <a:cs typeface="Courier New"/>
                <a:sym typeface="Courier New"/>
              </a:rPr>
              <a:t>"Hello, </a:t>
            </a:r>
            <a:r>
              <a:rPr lang="ru-RU" b="1">
                <a:solidFill>
                  <a:srgbClr val="0037A6"/>
                </a:solidFill>
                <a:highlight>
                  <a:srgbClr val="FFFFFF"/>
                </a:highlight>
                <a:latin typeface="Courier New"/>
                <a:ea typeface="Courier New"/>
                <a:cs typeface="Courier New"/>
                <a:sym typeface="Courier New"/>
              </a:rPr>
              <a:t>$</a:t>
            </a:r>
            <a:r>
              <a:rPr lang="ru-RU" b="1">
                <a:highlight>
                  <a:srgbClr val="FFFFFF"/>
                </a:highlight>
                <a:latin typeface="Courier New"/>
                <a:ea typeface="Courier New"/>
                <a:cs typeface="Courier New"/>
                <a:sym typeface="Courier New"/>
              </a:rPr>
              <a:t>name</a:t>
            </a:r>
            <a:r>
              <a:rPr lang="ru-RU" b="1">
                <a:solidFill>
                  <a:srgbClr val="067D17"/>
                </a:solidFill>
                <a:highlight>
                  <a:srgbClr val="FFFFFF"/>
                </a:highlight>
                <a:latin typeface="Courier New"/>
                <a:ea typeface="Courier New"/>
                <a:cs typeface="Courier New"/>
                <a:sym typeface="Courier New"/>
              </a:rPr>
              <a:t>!"</a:t>
            </a: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modifier = </a:t>
            </a:r>
            <a:r>
              <a:rPr lang="ru-RU" b="1">
                <a:solidFill>
                  <a:srgbClr val="080808"/>
                </a:solidFill>
                <a:highlight>
                  <a:srgbClr val="FFFFFF"/>
                </a:highlight>
                <a:latin typeface="Courier New"/>
                <a:ea typeface="Courier New"/>
                <a:cs typeface="Courier New"/>
                <a:sym typeface="Courier New"/>
              </a:rPr>
              <a:t>Modifier.padding(</a:t>
            </a:r>
            <a:r>
              <a:rPr lang="ru-RU" b="1">
                <a:solidFill>
                  <a:srgbClr val="4A86E8"/>
                </a:solidFill>
                <a:highlight>
                  <a:srgbClr val="FFFFFF"/>
                </a:highlight>
                <a:latin typeface="Courier New"/>
                <a:ea typeface="Courier New"/>
                <a:cs typeface="Courier New"/>
                <a:sym typeface="Courier New"/>
              </a:rPr>
              <a:t>bottom = </a:t>
            </a:r>
            <a:r>
              <a:rPr lang="ru-RU" b="1">
                <a:solidFill>
                  <a:srgbClr val="1750EB"/>
                </a:solidFill>
                <a:highlight>
                  <a:srgbClr val="FFFFFF"/>
                </a:highlight>
                <a:latin typeface="Courier New"/>
                <a:ea typeface="Courier New"/>
                <a:cs typeface="Courier New"/>
                <a:sym typeface="Courier New"/>
              </a:rPr>
              <a:t>8</a:t>
            </a:r>
            <a:r>
              <a:rPr lang="ru-RU" b="1">
                <a:solidFill>
                  <a:srgbClr val="080808"/>
                </a:solidFill>
                <a:highlight>
                  <a:srgbClr val="FFFFFF"/>
                </a:highlight>
                <a:latin typeface="Courier New"/>
                <a:ea typeface="Courier New"/>
                <a:cs typeface="Courier New"/>
                <a:sym typeface="Courier New"/>
              </a:rPr>
              <a:t>.dp),</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style = </a:t>
            </a:r>
            <a:r>
              <a:rPr lang="ru-RU" b="1">
                <a:solidFill>
                  <a:srgbClr val="080808"/>
                </a:solidFill>
                <a:highlight>
                  <a:srgbClr val="FFFFFF"/>
                </a:highlight>
                <a:latin typeface="Courier New"/>
                <a:ea typeface="Courier New"/>
                <a:cs typeface="Courier New"/>
                <a:sym typeface="Courier New"/>
              </a:rPr>
              <a:t>MaterialTheme.typography.bodyMedium</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OutlinedTextField(</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value = </a:t>
            </a:r>
            <a:r>
              <a:rPr lang="ru-RU" b="1">
                <a:highlight>
                  <a:srgbClr val="FFFFFF"/>
                </a:highlight>
                <a:latin typeface="Courier New"/>
                <a:ea typeface="Courier New"/>
                <a:cs typeface="Courier New"/>
                <a:sym typeface="Courier New"/>
              </a:rPr>
              <a:t>name</a:t>
            </a: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onValueChange = </a:t>
            </a:r>
            <a:r>
              <a:rPr lang="ru-RU" b="1">
                <a:solidFill>
                  <a:srgbClr val="080808"/>
                </a:solidFill>
                <a:highlight>
                  <a:srgbClr val="FFFFFF"/>
                </a:highlight>
                <a:latin typeface="Courier New"/>
                <a:ea typeface="Courier New"/>
                <a:cs typeface="Courier New"/>
                <a:sym typeface="Courier New"/>
              </a:rPr>
              <a:t>{ </a:t>
            </a:r>
            <a:r>
              <a:rPr lang="ru-RU" b="1">
                <a:highlight>
                  <a:srgbClr val="FFFFFF"/>
                </a:highlight>
                <a:latin typeface="Courier New"/>
                <a:ea typeface="Courier New"/>
                <a:cs typeface="Courier New"/>
                <a:sym typeface="Courier New"/>
              </a:rPr>
              <a:t>name </a:t>
            </a:r>
            <a:r>
              <a:rPr lang="ru-RU" b="1">
                <a:solidFill>
                  <a:srgbClr val="080808"/>
                </a:solidFill>
                <a:highlight>
                  <a:srgbClr val="FFFFFF"/>
                </a:highlight>
                <a:latin typeface="Courier New"/>
                <a:ea typeface="Courier New"/>
                <a:cs typeface="Courier New"/>
                <a:sym typeface="Courier New"/>
              </a:rPr>
              <a:t>= it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label = </a:t>
            </a:r>
            <a:r>
              <a:rPr lang="ru-RU" b="1">
                <a:solidFill>
                  <a:srgbClr val="080808"/>
                </a:solidFill>
                <a:highlight>
                  <a:srgbClr val="FFFFFF"/>
                </a:highlight>
                <a:latin typeface="Courier New"/>
                <a:ea typeface="Courier New"/>
                <a:cs typeface="Courier New"/>
                <a:sym typeface="Courier New"/>
              </a:rPr>
              <a:t>{ Text(</a:t>
            </a:r>
            <a:r>
              <a:rPr lang="ru-RU" b="1">
                <a:solidFill>
                  <a:srgbClr val="067D17"/>
                </a:solidFill>
                <a:highlight>
                  <a:srgbClr val="FFFFFF"/>
                </a:highlight>
                <a:latin typeface="Courier New"/>
                <a:ea typeface="Courier New"/>
                <a:cs typeface="Courier New"/>
                <a:sym typeface="Courier New"/>
              </a:rPr>
              <a:t>"Name"</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700" b="1">
              <a:solidFill>
                <a:srgbClr val="9E880D"/>
              </a:solidFill>
              <a:highlight>
                <a:srgbClr val="FFFFFF"/>
              </a:highlight>
              <a:latin typeface="Courier New"/>
              <a:ea typeface="Courier New"/>
              <a:cs typeface="Courier New"/>
              <a:sym typeface="Courier New"/>
            </a:endParaRPr>
          </a:p>
        </p:txBody>
      </p:sp>
      <p:pic>
        <p:nvPicPr>
          <p:cNvPr id="364" name="Google Shape;364;g3165dd053d7_0_27"/>
          <p:cNvPicPr preferRelativeResize="0"/>
          <p:nvPr/>
        </p:nvPicPr>
        <p:blipFill>
          <a:blip r:embed="rId4">
            <a:alphaModFix/>
          </a:blip>
          <a:stretch>
            <a:fillRect/>
          </a:stretch>
        </p:blipFill>
        <p:spPr>
          <a:xfrm>
            <a:off x="7526370" y="996022"/>
            <a:ext cx="2687962" cy="5677378"/>
          </a:xfrm>
          <a:prstGeom prst="rect">
            <a:avLst/>
          </a:prstGeom>
          <a:noFill/>
          <a:ln>
            <a:noFill/>
          </a:ln>
        </p:spPr>
      </p:pic>
      <p:pic>
        <p:nvPicPr>
          <p:cNvPr id="365" name="Google Shape;365;g3165dd053d7_0_27"/>
          <p:cNvPicPr preferRelativeResize="0"/>
          <p:nvPr/>
        </p:nvPicPr>
        <p:blipFill>
          <a:blip r:embed="rId5">
            <a:alphaModFix/>
          </a:blip>
          <a:stretch>
            <a:fillRect/>
          </a:stretch>
        </p:blipFill>
        <p:spPr>
          <a:xfrm>
            <a:off x="6071375" y="1642225"/>
            <a:ext cx="5597949" cy="2655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70"/>
        <p:cNvGrpSpPr/>
        <p:nvPr/>
      </p:nvGrpSpPr>
      <p:grpSpPr>
        <a:xfrm>
          <a:off x="0" y="0"/>
          <a:ext cx="0" cy="0"/>
          <a:chOff x="0" y="0"/>
          <a:chExt cx="0" cy="0"/>
        </a:xfrm>
      </p:grpSpPr>
      <p:sp>
        <p:nvSpPr>
          <p:cNvPr id="371" name="Google Shape;371;g3165dd053d7_0_46"/>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Обработка ошибок и исключений</a:t>
            </a:r>
            <a:endParaRPr/>
          </a:p>
        </p:txBody>
      </p:sp>
      <p:sp>
        <p:nvSpPr>
          <p:cNvPr id="372" name="Google Shape;372;g3165dd053d7_0_46"/>
          <p:cNvSpPr/>
          <p:nvPr/>
        </p:nvSpPr>
        <p:spPr>
          <a:xfrm>
            <a:off x="127770" y="996036"/>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1">
                <a:solidFill>
                  <a:srgbClr val="4A86E8"/>
                </a:solidFill>
                <a:latin typeface="Roboto"/>
                <a:ea typeface="Roboto"/>
                <a:cs typeface="Roboto"/>
                <a:sym typeface="Roboto"/>
              </a:rPr>
              <a:t>coroutines + </a:t>
            </a:r>
            <a:r>
              <a:rPr lang="ru-RU" sz="1800" b="1" u="sng">
                <a:solidFill>
                  <a:srgbClr val="4A86E8"/>
                </a:solidFill>
                <a:latin typeface="Roboto"/>
                <a:ea typeface="Roboto"/>
                <a:cs typeface="Roboto"/>
                <a:sym typeface="Roboto"/>
                <a:hlinkClick r:id="rId3">
                  <a:extLst>
                    <a:ext uri="{A12FA001-AC4F-418D-AE19-62706E023703}">
                      <ahyp:hlinkClr xmlns:ahyp="http://schemas.microsoft.com/office/drawing/2018/hyperlinkcolor" val="tx"/>
                    </a:ext>
                  </a:extLst>
                </a:hlinkClick>
              </a:rPr>
              <a:t>try-catch CoroutineExceptionHandler</a:t>
            </a:r>
            <a:endParaRPr b="1">
              <a:solidFill>
                <a:srgbClr val="4A86E8"/>
              </a:solidFill>
              <a:latin typeface="Roboto"/>
              <a:ea typeface="Roboto"/>
              <a:cs typeface="Roboto"/>
              <a:sym typeface="Roboto"/>
            </a:endParaRPr>
          </a:p>
        </p:txBody>
      </p:sp>
      <p:sp>
        <p:nvSpPr>
          <p:cNvPr id="373" name="Google Shape;373;g3165dd053d7_0_46"/>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374" name="Google Shape;374;g3165dd053d7_0_46"/>
          <p:cNvSpPr txBox="1"/>
          <p:nvPr/>
        </p:nvSpPr>
        <p:spPr>
          <a:xfrm>
            <a:off x="359850" y="1642225"/>
            <a:ext cx="5650500" cy="544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b="1">
                <a:solidFill>
                  <a:srgbClr val="0033B3"/>
                </a:solidFill>
                <a:highlight>
                  <a:srgbClr val="FFFFFF"/>
                </a:highlight>
                <a:latin typeface="Courier New"/>
                <a:ea typeface="Courier New"/>
                <a:cs typeface="Courier New"/>
                <a:sym typeface="Courier New"/>
              </a:rPr>
              <a:t>class </a:t>
            </a:r>
            <a:r>
              <a:rPr lang="ru-RU" b="1">
                <a:highlight>
                  <a:srgbClr val="FFFFFF"/>
                </a:highlight>
                <a:latin typeface="Courier New"/>
                <a:ea typeface="Courier New"/>
                <a:cs typeface="Courier New"/>
                <a:sym typeface="Courier New"/>
              </a:rPr>
              <a:t>LoginViewModel</a:t>
            </a: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private val </a:t>
            </a:r>
            <a:r>
              <a:rPr lang="ru-RU" b="1">
                <a:solidFill>
                  <a:srgbClr val="871094"/>
                </a:solidFill>
                <a:highlight>
                  <a:srgbClr val="FFFFFF"/>
                </a:highlight>
                <a:latin typeface="Courier New"/>
                <a:ea typeface="Courier New"/>
                <a:cs typeface="Courier New"/>
                <a:sym typeface="Courier New"/>
              </a:rPr>
              <a:t>loginRepository</a:t>
            </a:r>
            <a:r>
              <a:rPr lang="ru-RU" b="1">
                <a:solidFill>
                  <a:srgbClr val="080808"/>
                </a:solidFill>
                <a:highlight>
                  <a:srgbClr val="FFFFFF"/>
                </a:highlight>
                <a:latin typeface="Courier New"/>
                <a:ea typeface="Courier New"/>
                <a:cs typeface="Courier New"/>
                <a:sym typeface="Courier New"/>
              </a:rPr>
              <a:t>: LoginRepository</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ViewModel()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fun </a:t>
            </a:r>
            <a:r>
              <a:rPr lang="ru-RU" b="1">
                <a:solidFill>
                  <a:srgbClr val="00627A"/>
                </a:solidFill>
                <a:highlight>
                  <a:srgbClr val="FFFFFF"/>
                </a:highlight>
                <a:latin typeface="Courier New"/>
                <a:ea typeface="Courier New"/>
                <a:cs typeface="Courier New"/>
                <a:sym typeface="Courier New"/>
              </a:rPr>
              <a:t>login</a:t>
            </a:r>
            <a:r>
              <a:rPr lang="ru-RU" b="1">
                <a:solidFill>
                  <a:srgbClr val="080808"/>
                </a:solidFill>
                <a:highlight>
                  <a:srgbClr val="FFFFFF"/>
                </a:highlight>
                <a:latin typeface="Courier New"/>
                <a:ea typeface="Courier New"/>
                <a:cs typeface="Courier New"/>
                <a:sym typeface="Courier New"/>
              </a:rPr>
              <a:t>(</a:t>
            </a:r>
            <a:r>
              <a:rPr lang="ru-RU" b="1">
                <a:highlight>
                  <a:srgbClr val="FFFFFF"/>
                </a:highlight>
                <a:latin typeface="Courier New"/>
                <a:ea typeface="Courier New"/>
                <a:cs typeface="Courier New"/>
                <a:sym typeface="Courier New"/>
              </a:rPr>
              <a:t>username</a:t>
            </a:r>
            <a:r>
              <a:rPr lang="ru-RU" b="1">
                <a:solidFill>
                  <a:srgbClr val="080808"/>
                </a:solidFill>
                <a:highlight>
                  <a:srgbClr val="FFFFFF"/>
                </a:highlight>
                <a:latin typeface="Courier New"/>
                <a:ea typeface="Courier New"/>
                <a:cs typeface="Courier New"/>
                <a:sym typeface="Courier New"/>
              </a:rPr>
              <a:t>: </a:t>
            </a:r>
            <a:r>
              <a:rPr lang="ru-RU" b="1">
                <a:highlight>
                  <a:srgbClr val="FFFFFF"/>
                </a:highlight>
                <a:latin typeface="Courier New"/>
                <a:ea typeface="Courier New"/>
                <a:cs typeface="Courier New"/>
                <a:sym typeface="Courier New"/>
              </a:rPr>
              <a:t>String</a:t>
            </a:r>
            <a:r>
              <a:rPr lang="ru-RU" b="1">
                <a:solidFill>
                  <a:srgbClr val="080808"/>
                </a:solidFill>
                <a:highlight>
                  <a:srgbClr val="FFFFFF"/>
                </a:highlight>
                <a:latin typeface="Courier New"/>
                <a:ea typeface="Courier New"/>
                <a:cs typeface="Courier New"/>
                <a:sym typeface="Courier New"/>
              </a:rPr>
              <a:t>, </a:t>
            </a:r>
            <a:r>
              <a:rPr lang="ru-RU" b="1">
                <a:highlight>
                  <a:srgbClr val="FFFFFF"/>
                </a:highlight>
                <a:latin typeface="Courier New"/>
                <a:ea typeface="Courier New"/>
                <a:cs typeface="Courier New"/>
                <a:sym typeface="Courier New"/>
              </a:rPr>
              <a:t>token</a:t>
            </a:r>
            <a:r>
              <a:rPr lang="ru-RU" b="1">
                <a:solidFill>
                  <a:srgbClr val="080808"/>
                </a:solidFill>
                <a:highlight>
                  <a:srgbClr val="FFFFFF"/>
                </a:highlight>
                <a:latin typeface="Courier New"/>
                <a:ea typeface="Courier New"/>
                <a:cs typeface="Courier New"/>
                <a:sym typeface="Courier New"/>
              </a:rPr>
              <a:t>: </a:t>
            </a:r>
            <a:r>
              <a:rPr lang="ru-RU" b="1">
                <a:highlight>
                  <a:srgbClr val="FFFFFF"/>
                </a:highlight>
                <a:latin typeface="Courier New"/>
                <a:ea typeface="Courier New"/>
                <a:cs typeface="Courier New"/>
                <a:sym typeface="Courier New"/>
              </a:rPr>
              <a:t>String</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viewModelScope.launch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val </a:t>
            </a:r>
            <a:r>
              <a:rPr lang="ru-RU" b="1">
                <a:highlight>
                  <a:srgbClr val="FFFFFF"/>
                </a:highlight>
                <a:latin typeface="Courier New"/>
                <a:ea typeface="Courier New"/>
                <a:cs typeface="Courier New"/>
                <a:sym typeface="Courier New"/>
              </a:rPr>
              <a:t>jsonBody </a:t>
            </a:r>
            <a:r>
              <a:rPr lang="ru-RU" b="1">
                <a:solidFill>
                  <a:srgbClr val="080808"/>
                </a:solidFill>
                <a:highlight>
                  <a:srgbClr val="FFFFFF"/>
                </a:highlight>
                <a:latin typeface="Courier New"/>
                <a:ea typeface="Courier New"/>
                <a:cs typeface="Courier New"/>
                <a:sym typeface="Courier New"/>
              </a:rPr>
              <a:t>= </a:t>
            </a:r>
            <a:r>
              <a:rPr lang="ru-RU" b="1">
                <a:solidFill>
                  <a:srgbClr val="067D17"/>
                </a:solidFill>
                <a:highlight>
                  <a:srgbClr val="FFFFFF"/>
                </a:highlight>
                <a:latin typeface="Courier New"/>
                <a:ea typeface="Courier New"/>
                <a:cs typeface="Courier New"/>
                <a:sym typeface="Courier New"/>
              </a:rPr>
              <a:t>"{ username: </a:t>
            </a:r>
            <a:r>
              <a:rPr lang="ru-RU" b="1">
                <a:solidFill>
                  <a:srgbClr val="0037A6"/>
                </a:solidFill>
                <a:highlight>
                  <a:srgbClr val="FFFFFF"/>
                </a:highlight>
                <a:latin typeface="Courier New"/>
                <a:ea typeface="Courier New"/>
                <a:cs typeface="Courier New"/>
                <a:sym typeface="Courier New"/>
              </a:rPr>
              <a:t>\"$</a:t>
            </a:r>
            <a:r>
              <a:rPr lang="ru-RU" b="1">
                <a:highlight>
                  <a:srgbClr val="FFFFFF"/>
                </a:highlight>
                <a:latin typeface="Courier New"/>
                <a:ea typeface="Courier New"/>
                <a:cs typeface="Courier New"/>
                <a:sym typeface="Courier New"/>
              </a:rPr>
              <a:t>username</a:t>
            </a:r>
            <a:r>
              <a:rPr lang="ru-RU" b="1">
                <a:solidFill>
                  <a:srgbClr val="0037A6"/>
                </a:solidFill>
                <a:highlight>
                  <a:srgbClr val="FFFFFF"/>
                </a:highlight>
                <a:latin typeface="Courier New"/>
                <a:ea typeface="Courier New"/>
                <a:cs typeface="Courier New"/>
                <a:sym typeface="Courier New"/>
              </a:rPr>
              <a:t>\"</a:t>
            </a:r>
            <a:r>
              <a:rPr lang="ru-RU" b="1">
                <a:solidFill>
                  <a:srgbClr val="067D17"/>
                </a:solidFill>
                <a:highlight>
                  <a:srgbClr val="FFFFFF"/>
                </a:highlight>
                <a:latin typeface="Courier New"/>
                <a:ea typeface="Courier New"/>
                <a:cs typeface="Courier New"/>
                <a:sym typeface="Courier New"/>
              </a:rPr>
              <a:t>, token: </a:t>
            </a:r>
            <a:r>
              <a:rPr lang="ru-RU" b="1">
                <a:solidFill>
                  <a:srgbClr val="0037A6"/>
                </a:solidFill>
                <a:highlight>
                  <a:srgbClr val="FFFFFF"/>
                </a:highlight>
                <a:latin typeface="Courier New"/>
                <a:ea typeface="Courier New"/>
                <a:cs typeface="Courier New"/>
                <a:sym typeface="Courier New"/>
              </a:rPr>
              <a:t>\"$</a:t>
            </a:r>
            <a:r>
              <a:rPr lang="ru-RU" b="1">
                <a:highlight>
                  <a:srgbClr val="FFFFFF"/>
                </a:highlight>
                <a:latin typeface="Courier New"/>
                <a:ea typeface="Courier New"/>
                <a:cs typeface="Courier New"/>
                <a:sym typeface="Courier New"/>
              </a:rPr>
              <a:t>token</a:t>
            </a:r>
            <a:r>
              <a:rPr lang="ru-RU" b="1">
                <a:solidFill>
                  <a:srgbClr val="0037A6"/>
                </a:solidFill>
                <a:highlight>
                  <a:srgbClr val="FFFFFF"/>
                </a:highlight>
                <a:latin typeface="Courier New"/>
                <a:ea typeface="Courier New"/>
                <a:cs typeface="Courier New"/>
                <a:sym typeface="Courier New"/>
              </a:rPr>
              <a:t>\"</a:t>
            </a:r>
            <a:r>
              <a:rPr lang="ru-RU" b="1">
                <a:solidFill>
                  <a:srgbClr val="067D17"/>
                </a:solidFill>
                <a:highlight>
                  <a:srgbClr val="FFFFFF"/>
                </a:highlight>
                <a:latin typeface="Courier New"/>
                <a:ea typeface="Courier New"/>
                <a:cs typeface="Courier New"/>
                <a:sym typeface="Courier New"/>
              </a:rPr>
              <a:t>}"</a:t>
            </a:r>
            <a:endParaRPr b="1">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67D17"/>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val </a:t>
            </a:r>
            <a:r>
              <a:rPr lang="ru-RU" b="1">
                <a:highlight>
                  <a:srgbClr val="FFFFFF"/>
                </a:highlight>
                <a:latin typeface="Courier New"/>
                <a:ea typeface="Courier New"/>
                <a:cs typeface="Courier New"/>
                <a:sym typeface="Courier New"/>
              </a:rPr>
              <a:t>result </a:t>
            </a: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try </a:t>
            </a: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871094"/>
                </a:solidFill>
                <a:highlight>
                  <a:srgbClr val="FFFFFF"/>
                </a:highlight>
                <a:latin typeface="Courier New"/>
                <a:ea typeface="Courier New"/>
                <a:cs typeface="Courier New"/>
                <a:sym typeface="Courier New"/>
              </a:rPr>
              <a:t>loginRepository</a:t>
            </a:r>
            <a:r>
              <a:rPr lang="ru-RU" b="1">
                <a:solidFill>
                  <a:srgbClr val="080808"/>
                </a:solidFill>
                <a:highlight>
                  <a:srgbClr val="FFFFFF"/>
                </a:highlight>
                <a:latin typeface="Courier New"/>
                <a:ea typeface="Courier New"/>
                <a:cs typeface="Courier New"/>
                <a:sym typeface="Courier New"/>
              </a:rPr>
              <a:t>.makeLoginRequest(</a:t>
            </a:r>
            <a:r>
              <a:rPr lang="ru-RU" b="1">
                <a:highlight>
                  <a:srgbClr val="FFFFFF"/>
                </a:highlight>
                <a:latin typeface="Courier New"/>
                <a:ea typeface="Courier New"/>
                <a:cs typeface="Courier New"/>
                <a:sym typeface="Courier New"/>
              </a:rPr>
              <a:t>jsonBody</a:t>
            </a: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 </a:t>
            </a:r>
            <a:r>
              <a:rPr lang="ru-RU" b="1">
                <a:solidFill>
                  <a:srgbClr val="0033B3"/>
                </a:solidFill>
                <a:highlight>
                  <a:srgbClr val="FFFFFF"/>
                </a:highlight>
                <a:latin typeface="Courier New"/>
                <a:ea typeface="Courier New"/>
                <a:cs typeface="Courier New"/>
                <a:sym typeface="Courier New"/>
              </a:rPr>
              <a:t>catch</a:t>
            </a:r>
            <a:r>
              <a:rPr lang="ru-RU" b="1">
                <a:solidFill>
                  <a:srgbClr val="080808"/>
                </a:solidFill>
                <a:highlight>
                  <a:srgbClr val="FFFFFF"/>
                </a:highlight>
                <a:latin typeface="Courier New"/>
                <a:ea typeface="Courier New"/>
                <a:cs typeface="Courier New"/>
                <a:sym typeface="Courier New"/>
              </a:rPr>
              <a:t>(</a:t>
            </a:r>
            <a:r>
              <a:rPr lang="ru-RU" b="1">
                <a:highlight>
                  <a:srgbClr val="FFFFFF"/>
                </a:highlight>
                <a:latin typeface="Courier New"/>
                <a:ea typeface="Courier New"/>
                <a:cs typeface="Courier New"/>
                <a:sym typeface="Courier New"/>
              </a:rPr>
              <a:t>e</a:t>
            </a:r>
            <a:r>
              <a:rPr lang="ru-RU" b="1">
                <a:solidFill>
                  <a:srgbClr val="080808"/>
                </a:solidFill>
                <a:highlight>
                  <a:srgbClr val="FFFFFF"/>
                </a:highlight>
                <a:latin typeface="Courier New"/>
                <a:ea typeface="Courier New"/>
                <a:cs typeface="Courier New"/>
                <a:sym typeface="Courier New"/>
              </a:rPr>
              <a:t>: </a:t>
            </a:r>
            <a:r>
              <a:rPr lang="ru-RU" b="1">
                <a:highlight>
                  <a:srgbClr val="FFFFFF"/>
                </a:highlight>
                <a:latin typeface="Courier New"/>
                <a:ea typeface="Courier New"/>
                <a:cs typeface="Courier New"/>
                <a:sym typeface="Courier New"/>
              </a:rPr>
              <a:t>Exception</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highlight>
                  <a:srgbClr val="FFFFFF"/>
                </a:highlight>
                <a:latin typeface="Courier New"/>
                <a:ea typeface="Courier New"/>
                <a:cs typeface="Courier New"/>
                <a:sym typeface="Courier New"/>
              </a:rPr>
              <a:t>Result</a:t>
            </a:r>
            <a:r>
              <a:rPr lang="ru-RU" b="1">
                <a:solidFill>
                  <a:srgbClr val="080808"/>
                </a:solidFill>
                <a:highlight>
                  <a:srgbClr val="FFFFFF"/>
                </a:highlight>
                <a:latin typeface="Courier New"/>
                <a:ea typeface="Courier New"/>
                <a:cs typeface="Courier New"/>
                <a:sym typeface="Courier New"/>
              </a:rPr>
              <a:t>.Error(Exception(</a:t>
            </a:r>
            <a:r>
              <a:rPr lang="ru-RU" b="1">
                <a:solidFill>
                  <a:srgbClr val="067D17"/>
                </a:solidFill>
                <a:highlight>
                  <a:srgbClr val="FFFFFF"/>
                </a:highlight>
                <a:latin typeface="Courier New"/>
                <a:ea typeface="Courier New"/>
                <a:cs typeface="Courier New"/>
                <a:sym typeface="Courier New"/>
              </a:rPr>
              <a:t>"Network request failed"</a:t>
            </a: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when </a:t>
            </a:r>
            <a:r>
              <a:rPr lang="ru-RU" b="1">
                <a:solidFill>
                  <a:srgbClr val="080808"/>
                </a:solidFill>
                <a:highlight>
                  <a:srgbClr val="FFFFFF"/>
                </a:highlight>
                <a:latin typeface="Courier New"/>
                <a:ea typeface="Courier New"/>
                <a:cs typeface="Courier New"/>
                <a:sym typeface="Courier New"/>
              </a:rPr>
              <a:t>(</a:t>
            </a:r>
            <a:r>
              <a:rPr lang="ru-RU" b="1">
                <a:highlight>
                  <a:srgbClr val="FFFFFF"/>
                </a:highlight>
                <a:latin typeface="Courier New"/>
                <a:ea typeface="Courier New"/>
                <a:cs typeface="Courier New"/>
                <a:sym typeface="Courier New"/>
              </a:rPr>
              <a:t>result</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is </a:t>
            </a:r>
            <a:r>
              <a:rPr lang="ru-RU" b="1">
                <a:highlight>
                  <a:srgbClr val="FFFFFF"/>
                </a:highlight>
                <a:latin typeface="Courier New"/>
                <a:ea typeface="Courier New"/>
                <a:cs typeface="Courier New"/>
                <a:sym typeface="Courier New"/>
              </a:rPr>
              <a:t>Result</a:t>
            </a:r>
            <a:r>
              <a:rPr lang="ru-RU" b="1">
                <a:solidFill>
                  <a:srgbClr val="080808"/>
                </a:solidFill>
                <a:highlight>
                  <a:srgbClr val="FFFFFF"/>
                </a:highlight>
                <a:latin typeface="Courier New"/>
                <a:ea typeface="Courier New"/>
                <a:cs typeface="Courier New"/>
                <a:sym typeface="Courier New"/>
              </a:rPr>
              <a:t>.Success&lt;LoginResponse&gt; -&gt; </a:t>
            </a:r>
            <a:r>
              <a:rPr lang="ru-RU" b="1" i="1">
                <a:solidFill>
                  <a:srgbClr val="8C8C8C"/>
                </a:solidFill>
                <a:highlight>
                  <a:srgbClr val="FFFFFF"/>
                </a:highlight>
                <a:latin typeface="Courier New"/>
                <a:ea typeface="Courier New"/>
                <a:cs typeface="Courier New"/>
                <a:sym typeface="Courier New"/>
              </a:rPr>
              <a:t>// Happy path</a:t>
            </a:r>
            <a:endParaRPr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i="1">
                <a:solidFill>
                  <a:srgbClr val="8C8C8C"/>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else </a:t>
            </a:r>
            <a:r>
              <a:rPr lang="ru-RU" b="1">
                <a:solidFill>
                  <a:srgbClr val="080808"/>
                </a:solidFill>
                <a:highlight>
                  <a:srgbClr val="FFFFFF"/>
                </a:highlight>
                <a:latin typeface="Courier New"/>
                <a:ea typeface="Courier New"/>
                <a:cs typeface="Courier New"/>
                <a:sym typeface="Courier New"/>
              </a:rPr>
              <a:t>-&gt; </a:t>
            </a:r>
            <a:r>
              <a:rPr lang="ru-RU" b="1" i="1">
                <a:solidFill>
                  <a:srgbClr val="8C8C8C"/>
                </a:solidFill>
                <a:highlight>
                  <a:srgbClr val="FFFFFF"/>
                </a:highlight>
                <a:latin typeface="Courier New"/>
                <a:ea typeface="Courier New"/>
                <a:cs typeface="Courier New"/>
                <a:sym typeface="Courier New"/>
              </a:rPr>
              <a:t>// Show error in UI</a:t>
            </a:r>
            <a:endParaRPr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i="1">
                <a:solidFill>
                  <a:srgbClr val="8C8C8C"/>
                </a:solidFill>
                <a:highlight>
                  <a:srgbClr val="FFFFFF"/>
                </a:highlight>
                <a:latin typeface="Courier New"/>
                <a:ea typeface="Courier New"/>
                <a:cs typeface="Courier New"/>
                <a:sym typeface="Courier New"/>
              </a:rPr>
              <a:t>           </a:t>
            </a: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000" b="1">
              <a:solidFill>
                <a:srgbClr val="9E880D"/>
              </a:solidFill>
              <a:highlight>
                <a:srgbClr val="FFFFFF"/>
              </a:highlight>
              <a:latin typeface="Courier New"/>
              <a:ea typeface="Courier New"/>
              <a:cs typeface="Courier New"/>
              <a:sym typeface="Courier New"/>
            </a:endParaRPr>
          </a:p>
        </p:txBody>
      </p:sp>
      <p:pic>
        <p:nvPicPr>
          <p:cNvPr id="375" name="Google Shape;375;g3165dd053d7_0_46"/>
          <p:cNvPicPr preferRelativeResize="0"/>
          <p:nvPr/>
        </p:nvPicPr>
        <p:blipFill>
          <a:blip r:embed="rId4">
            <a:alphaModFix/>
          </a:blip>
          <a:stretch>
            <a:fillRect/>
          </a:stretch>
        </p:blipFill>
        <p:spPr>
          <a:xfrm>
            <a:off x="6162750" y="1794636"/>
            <a:ext cx="5876850" cy="34726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0"/>
        <p:cNvGrpSpPr/>
        <p:nvPr/>
      </p:nvGrpSpPr>
      <p:grpSpPr>
        <a:xfrm>
          <a:off x="0" y="0"/>
          <a:ext cx="0" cy="0"/>
          <a:chOff x="0" y="0"/>
          <a:chExt cx="0" cy="0"/>
        </a:xfrm>
      </p:grpSpPr>
      <p:sp>
        <p:nvSpPr>
          <p:cNvPr id="381" name="Google Shape;381;g3165dd053d7_0_67"/>
          <p:cNvSpPr txBox="1"/>
          <p:nvPr/>
        </p:nvSpPr>
        <p:spPr>
          <a:xfrm>
            <a:off x="262195" y="1003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Тестирование </a:t>
            </a:r>
            <a:endParaRPr/>
          </a:p>
        </p:txBody>
      </p:sp>
      <p:sp>
        <p:nvSpPr>
          <p:cNvPr id="382" name="Google Shape;382;g3165dd053d7_0_67"/>
          <p:cNvSpPr/>
          <p:nvPr/>
        </p:nvSpPr>
        <p:spPr>
          <a:xfrm>
            <a:off x="127770" y="783111"/>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1" u="sng">
                <a:solidFill>
                  <a:srgbClr val="4A86E8"/>
                </a:solidFill>
                <a:latin typeface="Roboto"/>
                <a:ea typeface="Roboto"/>
                <a:cs typeface="Roboto"/>
                <a:sym typeface="Roboto"/>
                <a:hlinkClick r:id="rId3">
                  <a:extLst>
                    <a:ext uri="{A12FA001-AC4F-418D-AE19-62706E023703}">
                      <ahyp:hlinkClr xmlns:ahyp="http://schemas.microsoft.com/office/drawing/2018/hyperlinkcolor" val="tx"/>
                    </a:ext>
                  </a:extLst>
                </a:hlinkClick>
              </a:rPr>
              <a:t>Автоматизируйте UI-тесты</a:t>
            </a:r>
            <a:r>
              <a:rPr lang="ru-RU" sz="1800" b="1">
                <a:solidFill>
                  <a:srgbClr val="4A86E8"/>
                </a:solidFill>
                <a:latin typeface="Roboto"/>
                <a:ea typeface="Roboto"/>
                <a:cs typeface="Roboto"/>
                <a:sym typeface="Roboto"/>
              </a:rPr>
              <a:t> и https://developer.android.com/develop/ui/compose/testing?hl=ru</a:t>
            </a:r>
            <a:endParaRPr sz="1800" b="1">
              <a:solidFill>
                <a:srgbClr val="4A86E8"/>
              </a:solidFill>
              <a:latin typeface="Roboto"/>
              <a:ea typeface="Roboto"/>
              <a:cs typeface="Roboto"/>
              <a:sym typeface="Roboto"/>
            </a:endParaRPr>
          </a:p>
        </p:txBody>
      </p:sp>
      <p:sp>
        <p:nvSpPr>
          <p:cNvPr id="383" name="Google Shape;383;g3165dd053d7_0_67"/>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384" name="Google Shape;384;g3165dd053d7_0_67"/>
          <p:cNvSpPr txBox="1"/>
          <p:nvPr/>
        </p:nvSpPr>
        <p:spPr>
          <a:xfrm>
            <a:off x="274325" y="1527075"/>
            <a:ext cx="5650500" cy="563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300" b="1">
                <a:solidFill>
                  <a:srgbClr val="0033B3"/>
                </a:solidFill>
                <a:highlight>
                  <a:srgbClr val="FFFFFF"/>
                </a:highlight>
                <a:latin typeface="Courier New"/>
                <a:ea typeface="Courier New"/>
                <a:cs typeface="Courier New"/>
                <a:sym typeface="Courier New"/>
              </a:rPr>
              <a:t>class </a:t>
            </a:r>
            <a:r>
              <a:rPr lang="ru-RU" sz="1300" b="1">
                <a:highlight>
                  <a:srgbClr val="FFFFFF"/>
                </a:highlight>
                <a:latin typeface="Courier New"/>
                <a:ea typeface="Courier New"/>
                <a:cs typeface="Courier New"/>
                <a:sym typeface="Courier New"/>
              </a:rPr>
              <a:t>MyComposeTest </a:t>
            </a: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r>
              <a:rPr lang="ru-RU" sz="1300" b="1">
                <a:solidFill>
                  <a:srgbClr val="9E880D"/>
                </a:solidFill>
                <a:highlight>
                  <a:srgbClr val="FFFFFF"/>
                </a:highlight>
                <a:latin typeface="Courier New"/>
                <a:ea typeface="Courier New"/>
                <a:cs typeface="Courier New"/>
                <a:sym typeface="Courier New"/>
              </a:rPr>
              <a:t>@get:Rule </a:t>
            </a:r>
            <a:r>
              <a:rPr lang="ru-RU" sz="1300" b="1">
                <a:solidFill>
                  <a:srgbClr val="0033B3"/>
                </a:solidFill>
                <a:highlight>
                  <a:srgbClr val="FFFFFF"/>
                </a:highlight>
                <a:latin typeface="Courier New"/>
                <a:ea typeface="Courier New"/>
                <a:cs typeface="Courier New"/>
                <a:sym typeface="Courier New"/>
              </a:rPr>
              <a:t>val </a:t>
            </a:r>
            <a:r>
              <a:rPr lang="ru-RU" sz="1300" b="1">
                <a:solidFill>
                  <a:srgbClr val="871094"/>
                </a:solidFill>
                <a:highlight>
                  <a:srgbClr val="FFFFFF"/>
                </a:highlight>
                <a:latin typeface="Courier New"/>
                <a:ea typeface="Courier New"/>
                <a:cs typeface="Courier New"/>
                <a:sym typeface="Courier New"/>
              </a:rPr>
              <a:t>composeTestRule </a:t>
            </a:r>
            <a:r>
              <a:rPr lang="ru-RU" sz="1300" b="1">
                <a:solidFill>
                  <a:srgbClr val="080808"/>
                </a:solidFill>
                <a:highlight>
                  <a:srgbClr val="FFFFFF"/>
                </a:highlight>
                <a:latin typeface="Courier New"/>
                <a:ea typeface="Courier New"/>
                <a:cs typeface="Courier New"/>
                <a:sym typeface="Courier New"/>
              </a:rPr>
              <a:t>= createComposeRule()</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r>
              <a:rPr lang="ru-RU" sz="1300" b="1" i="1">
                <a:solidFill>
                  <a:srgbClr val="8C8C8C"/>
                </a:solidFill>
                <a:highlight>
                  <a:srgbClr val="FFFFFF"/>
                </a:highlight>
                <a:latin typeface="Courier New"/>
                <a:ea typeface="Courier New"/>
                <a:cs typeface="Courier New"/>
                <a:sym typeface="Courier New"/>
              </a:rPr>
              <a:t>// use createAndroidComposeRule&lt;YourActivity&gt;() if you need access to</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i="1">
                <a:solidFill>
                  <a:srgbClr val="8C8C8C"/>
                </a:solidFill>
                <a:highlight>
                  <a:srgbClr val="FFFFFF"/>
                </a:highlight>
                <a:latin typeface="Courier New"/>
                <a:ea typeface="Courier New"/>
                <a:cs typeface="Courier New"/>
                <a:sym typeface="Courier New"/>
              </a:rPr>
              <a:t>   // an activity</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i="1">
                <a:solidFill>
                  <a:srgbClr val="8C8C8C"/>
                </a:solidFill>
                <a:highlight>
                  <a:srgbClr val="FFFFFF"/>
                </a:highlight>
                <a:latin typeface="Courier New"/>
                <a:ea typeface="Courier New"/>
                <a:cs typeface="Courier New"/>
                <a:sym typeface="Courier New"/>
              </a:rPr>
              <a:t>   </a:t>
            </a:r>
            <a:r>
              <a:rPr lang="ru-RU" sz="1300" b="1">
                <a:solidFill>
                  <a:srgbClr val="9E880D"/>
                </a:solidFill>
                <a:highlight>
                  <a:srgbClr val="FFFFFF"/>
                </a:highlight>
                <a:latin typeface="Courier New"/>
                <a:ea typeface="Courier New"/>
                <a:cs typeface="Courier New"/>
                <a:sym typeface="Courier New"/>
              </a:rPr>
              <a:t>@Test</a:t>
            </a:r>
            <a:endParaRPr sz="13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9E880D"/>
                </a:solidFill>
                <a:highlight>
                  <a:srgbClr val="FFFFFF"/>
                </a:highlight>
                <a:latin typeface="Courier New"/>
                <a:ea typeface="Courier New"/>
                <a:cs typeface="Courier New"/>
                <a:sym typeface="Courier New"/>
              </a:rPr>
              <a:t>   </a:t>
            </a:r>
            <a:r>
              <a:rPr lang="ru-RU" sz="1300" b="1">
                <a:solidFill>
                  <a:srgbClr val="0033B3"/>
                </a:solidFill>
                <a:highlight>
                  <a:srgbClr val="FFFFFF"/>
                </a:highlight>
                <a:latin typeface="Courier New"/>
                <a:ea typeface="Courier New"/>
                <a:cs typeface="Courier New"/>
                <a:sym typeface="Courier New"/>
              </a:rPr>
              <a:t>fun </a:t>
            </a:r>
            <a:r>
              <a:rPr lang="ru-RU" sz="1300" b="1">
                <a:solidFill>
                  <a:srgbClr val="00627A"/>
                </a:solidFill>
                <a:highlight>
                  <a:srgbClr val="FFFFFF"/>
                </a:highlight>
                <a:latin typeface="Courier New"/>
                <a:ea typeface="Courier New"/>
                <a:cs typeface="Courier New"/>
                <a:sym typeface="Courier New"/>
              </a:rPr>
              <a:t>myTest</a:t>
            </a: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r>
              <a:rPr lang="ru-RU" sz="1300" b="1" i="1">
                <a:solidFill>
                  <a:srgbClr val="8C8C8C"/>
                </a:solidFill>
                <a:highlight>
                  <a:srgbClr val="FFFFFF"/>
                </a:highlight>
                <a:latin typeface="Courier New"/>
                <a:ea typeface="Courier New"/>
                <a:cs typeface="Courier New"/>
                <a:sym typeface="Courier New"/>
              </a:rPr>
              <a:t>// Start the app</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i="1">
                <a:solidFill>
                  <a:srgbClr val="8C8C8C"/>
                </a:solidFill>
                <a:highlight>
                  <a:srgbClr val="FFFFFF"/>
                </a:highlight>
                <a:latin typeface="Courier New"/>
                <a:ea typeface="Courier New"/>
                <a:cs typeface="Courier New"/>
                <a:sym typeface="Courier New"/>
              </a:rPr>
              <a:t>       </a:t>
            </a:r>
            <a:r>
              <a:rPr lang="ru-RU" sz="1300" b="1">
                <a:solidFill>
                  <a:srgbClr val="871094"/>
                </a:solidFill>
                <a:highlight>
                  <a:srgbClr val="FFFFFF"/>
                </a:highlight>
                <a:latin typeface="Courier New"/>
                <a:ea typeface="Courier New"/>
                <a:cs typeface="Courier New"/>
                <a:sym typeface="Courier New"/>
              </a:rPr>
              <a:t>composeTestRule</a:t>
            </a:r>
            <a:r>
              <a:rPr lang="ru-RU" sz="1300" b="1">
                <a:solidFill>
                  <a:srgbClr val="080808"/>
                </a:solidFill>
                <a:highlight>
                  <a:srgbClr val="FFFFFF"/>
                </a:highlight>
                <a:latin typeface="Courier New"/>
                <a:ea typeface="Courier New"/>
                <a:cs typeface="Courier New"/>
                <a:sym typeface="Courier New"/>
              </a:rPr>
              <a:t>.setContent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MyAppTheme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MainScreen(</a:t>
            </a:r>
            <a:r>
              <a:rPr lang="ru-RU" sz="1300" b="1">
                <a:solidFill>
                  <a:srgbClr val="4A86E8"/>
                </a:solidFill>
                <a:highlight>
                  <a:srgbClr val="FFFFFF"/>
                </a:highlight>
                <a:latin typeface="Courier New"/>
                <a:ea typeface="Courier New"/>
                <a:cs typeface="Courier New"/>
                <a:sym typeface="Courier New"/>
              </a:rPr>
              <a:t>uiState = </a:t>
            </a:r>
            <a:r>
              <a:rPr lang="ru-RU" sz="1300" b="1">
                <a:solidFill>
                  <a:srgbClr val="080808"/>
                </a:solidFill>
                <a:highlight>
                  <a:srgbClr val="FFFFFF"/>
                </a:highlight>
                <a:latin typeface="Courier New"/>
                <a:ea typeface="Courier New"/>
                <a:cs typeface="Courier New"/>
                <a:sym typeface="Courier New"/>
              </a:rPr>
              <a:t>fakeUiState</a:t>
            </a:r>
            <a:r>
              <a:rPr lang="ru-RU" sz="1300" b="1">
                <a:solidFill>
                  <a:srgbClr val="808080"/>
                </a:solidFill>
                <a:highlight>
                  <a:srgbClr val="FFFFFF"/>
                </a:highlight>
                <a:latin typeface="Courier New"/>
                <a:ea typeface="Courier New"/>
                <a:cs typeface="Courier New"/>
                <a:sym typeface="Courier New"/>
              </a:rPr>
              <a:t>, </a:t>
            </a:r>
            <a:r>
              <a:rPr lang="ru-RU" sz="1300" b="1" i="1">
                <a:solidFill>
                  <a:srgbClr val="8C8C8C"/>
                </a:solidFill>
                <a:highlight>
                  <a:srgbClr val="FFFFFF"/>
                </a:highlight>
                <a:latin typeface="Courier New"/>
                <a:ea typeface="Courier New"/>
                <a:cs typeface="Courier New"/>
                <a:sym typeface="Courier New"/>
              </a:rPr>
              <a:t>/*...*/</a:t>
            </a: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r>
              <a:rPr lang="ru-RU" sz="1300" b="1">
                <a:solidFill>
                  <a:srgbClr val="871094"/>
                </a:solidFill>
                <a:highlight>
                  <a:srgbClr val="FFFFFF"/>
                </a:highlight>
                <a:latin typeface="Courier New"/>
                <a:ea typeface="Courier New"/>
                <a:cs typeface="Courier New"/>
                <a:sym typeface="Courier New"/>
              </a:rPr>
              <a:t>composeTestRule</a:t>
            </a:r>
            <a:r>
              <a:rPr lang="ru-RU" sz="1300" b="1">
                <a:solidFill>
                  <a:srgbClr val="080808"/>
                </a:solidFill>
                <a:highlight>
                  <a:srgbClr val="FFFFFF"/>
                </a:highlight>
                <a:latin typeface="Courier New"/>
                <a:ea typeface="Courier New"/>
                <a:cs typeface="Courier New"/>
                <a:sym typeface="Courier New"/>
              </a:rPr>
              <a:t>.onNodeWithText(</a:t>
            </a:r>
            <a:r>
              <a:rPr lang="ru-RU" sz="1300" b="1">
                <a:solidFill>
                  <a:srgbClr val="067D17"/>
                </a:solidFill>
                <a:highlight>
                  <a:srgbClr val="FFFFFF"/>
                </a:highlight>
                <a:latin typeface="Courier New"/>
                <a:ea typeface="Courier New"/>
                <a:cs typeface="Courier New"/>
                <a:sym typeface="Courier New"/>
              </a:rPr>
              <a:t>"Continue"</a:t>
            </a:r>
            <a:r>
              <a:rPr lang="ru-RU" sz="1300" b="1">
                <a:solidFill>
                  <a:srgbClr val="080808"/>
                </a:solidFill>
                <a:highlight>
                  <a:srgbClr val="FFFFFF"/>
                </a:highlight>
                <a:latin typeface="Courier New"/>
                <a:ea typeface="Courier New"/>
                <a:cs typeface="Courier New"/>
                <a:sym typeface="Courier New"/>
              </a:rPr>
              <a:t>).performClick()</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r>
              <a:rPr lang="ru-RU" sz="1300" b="1">
                <a:solidFill>
                  <a:srgbClr val="871094"/>
                </a:solidFill>
                <a:highlight>
                  <a:srgbClr val="FFFFFF"/>
                </a:highlight>
                <a:latin typeface="Courier New"/>
                <a:ea typeface="Courier New"/>
                <a:cs typeface="Courier New"/>
                <a:sym typeface="Courier New"/>
              </a:rPr>
              <a:t>composeTestRule</a:t>
            </a:r>
            <a:r>
              <a:rPr lang="ru-RU" sz="1300" b="1">
                <a:solidFill>
                  <a:srgbClr val="080808"/>
                </a:solidFill>
                <a:highlight>
                  <a:srgbClr val="FFFFFF"/>
                </a:highlight>
                <a:latin typeface="Courier New"/>
                <a:ea typeface="Courier New"/>
                <a:cs typeface="Courier New"/>
                <a:sym typeface="Courier New"/>
              </a:rPr>
              <a:t>.onNodeWithText(</a:t>
            </a:r>
            <a:r>
              <a:rPr lang="ru-RU" sz="1300" b="1">
                <a:solidFill>
                  <a:srgbClr val="067D17"/>
                </a:solidFill>
                <a:highlight>
                  <a:srgbClr val="FFFFFF"/>
                </a:highlight>
                <a:latin typeface="Courier New"/>
                <a:ea typeface="Courier New"/>
                <a:cs typeface="Courier New"/>
                <a:sym typeface="Courier New"/>
              </a:rPr>
              <a:t>"Welcome"</a:t>
            </a:r>
            <a:r>
              <a:rPr lang="ru-RU" sz="1300" b="1">
                <a:solidFill>
                  <a:srgbClr val="080808"/>
                </a:solidFill>
                <a:highlight>
                  <a:srgbClr val="FFFFFF"/>
                </a:highlight>
                <a:latin typeface="Courier New"/>
                <a:ea typeface="Courier New"/>
                <a:cs typeface="Courier New"/>
                <a:sym typeface="Courier New"/>
              </a:rPr>
              <a:t>).assertIsDisplayed()</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600" b="1">
              <a:solidFill>
                <a:srgbClr val="0033B3"/>
              </a:solidFill>
              <a:highlight>
                <a:srgbClr val="FFFFFF"/>
              </a:highlight>
              <a:latin typeface="Courier New"/>
              <a:ea typeface="Courier New"/>
              <a:cs typeface="Courier New"/>
              <a:sym typeface="Courier New"/>
            </a:endParaRPr>
          </a:p>
        </p:txBody>
      </p:sp>
      <p:pic>
        <p:nvPicPr>
          <p:cNvPr id="385" name="Google Shape;385;g3165dd053d7_0_67"/>
          <p:cNvPicPr preferRelativeResize="0"/>
          <p:nvPr/>
        </p:nvPicPr>
        <p:blipFill>
          <a:blip r:embed="rId4">
            <a:alphaModFix/>
          </a:blip>
          <a:stretch>
            <a:fillRect/>
          </a:stretch>
        </p:blipFill>
        <p:spPr>
          <a:xfrm>
            <a:off x="6379775" y="1604136"/>
            <a:ext cx="5962376" cy="4394147"/>
          </a:xfrm>
          <a:prstGeom prst="rect">
            <a:avLst/>
          </a:prstGeom>
          <a:noFill/>
          <a:ln>
            <a:noFill/>
          </a:ln>
        </p:spPr>
      </p:pic>
      <p:sp>
        <p:nvSpPr>
          <p:cNvPr id="386" name="Google Shape;386;g3165dd053d7_0_67"/>
          <p:cNvSpPr txBox="1"/>
          <p:nvPr/>
        </p:nvSpPr>
        <p:spPr>
          <a:xfrm>
            <a:off x="6824400" y="6051175"/>
            <a:ext cx="5215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u="sng">
                <a:solidFill>
                  <a:srgbClr val="4A86E8"/>
                </a:solidFill>
                <a:hlinkClick r:id="rId5">
                  <a:extLst>
                    <a:ext uri="{A12FA001-AC4F-418D-AE19-62706E023703}">
                      <ahyp:hlinkClr xmlns:ahyp="http://schemas.microsoft.com/office/drawing/2018/hyperlinkcolor" val="tx"/>
                    </a:ext>
                  </a:extLst>
                </a:hlinkClick>
              </a:rPr>
              <a:t>Основы тестирования Android-приложений</a:t>
            </a:r>
            <a:endParaRPr sz="1700">
              <a:solidFill>
                <a:srgbClr val="4A86E8"/>
              </a:solidFill>
            </a:endParaRPr>
          </a:p>
        </p:txBody>
      </p:sp>
      <p:pic>
        <p:nvPicPr>
          <p:cNvPr id="387" name="Google Shape;387;g3165dd053d7_0_67"/>
          <p:cNvPicPr preferRelativeResize="0"/>
          <p:nvPr/>
        </p:nvPicPr>
        <p:blipFill>
          <a:blip r:embed="rId6">
            <a:alphaModFix/>
          </a:blip>
          <a:stretch>
            <a:fillRect/>
          </a:stretch>
        </p:blipFill>
        <p:spPr>
          <a:xfrm>
            <a:off x="6003248" y="1186500"/>
            <a:ext cx="6458101" cy="4811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2"/>
        <p:cNvGrpSpPr/>
        <p:nvPr/>
      </p:nvGrpSpPr>
      <p:grpSpPr>
        <a:xfrm>
          <a:off x="0" y="0"/>
          <a:ext cx="0" cy="0"/>
          <a:chOff x="0" y="0"/>
          <a:chExt cx="0" cy="0"/>
        </a:xfrm>
      </p:grpSpPr>
      <p:sp>
        <p:nvSpPr>
          <p:cNvPr id="393" name="Google Shape;393;g3165dd053d7_0_252"/>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Многопоточность и безопасное управление состоянием</a:t>
            </a:r>
            <a:endParaRPr/>
          </a:p>
        </p:txBody>
      </p:sp>
      <p:sp>
        <p:nvSpPr>
          <p:cNvPr id="394" name="Google Shape;394;g3165dd053d7_0_252"/>
          <p:cNvSpPr/>
          <p:nvPr/>
        </p:nvSpPr>
        <p:spPr>
          <a:xfrm>
            <a:off x="3124195" y="1480961"/>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1">
                <a:solidFill>
                  <a:srgbClr val="4A86E8"/>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Фантастический Compose и его побочные эффекты</a:t>
            </a:r>
            <a:endParaRPr b="1">
              <a:solidFill>
                <a:srgbClr val="4A86E8"/>
              </a:solidFill>
              <a:latin typeface="Roboto"/>
              <a:ea typeface="Roboto"/>
              <a:cs typeface="Roboto"/>
              <a:sym typeface="Roboto"/>
            </a:endParaRPr>
          </a:p>
        </p:txBody>
      </p:sp>
      <p:pic>
        <p:nvPicPr>
          <p:cNvPr id="395" name="Google Shape;395;g3165dd053d7_0_252"/>
          <p:cNvPicPr preferRelativeResize="0"/>
          <p:nvPr/>
        </p:nvPicPr>
        <p:blipFill>
          <a:blip r:embed="rId4">
            <a:alphaModFix/>
          </a:blip>
          <a:stretch>
            <a:fillRect/>
          </a:stretch>
        </p:blipFill>
        <p:spPr>
          <a:xfrm>
            <a:off x="1463475" y="2398336"/>
            <a:ext cx="8910635" cy="44596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0"/>
        <p:cNvGrpSpPr/>
        <p:nvPr/>
      </p:nvGrpSpPr>
      <p:grpSpPr>
        <a:xfrm>
          <a:off x="0" y="0"/>
          <a:ext cx="0" cy="0"/>
          <a:chOff x="0" y="0"/>
          <a:chExt cx="0" cy="0"/>
        </a:xfrm>
      </p:grpSpPr>
      <p:sp>
        <p:nvSpPr>
          <p:cNvPr id="401" name="Google Shape;401;g3165dd053d7_0_101"/>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Оптимизация производительности </a:t>
            </a:r>
            <a:endParaRPr/>
          </a:p>
        </p:txBody>
      </p:sp>
      <p:sp>
        <p:nvSpPr>
          <p:cNvPr id="402" name="Google Shape;402;g3165dd053d7_0_101"/>
          <p:cNvSpPr/>
          <p:nvPr/>
        </p:nvSpPr>
        <p:spPr>
          <a:xfrm>
            <a:off x="190870" y="741361"/>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1" u="sng">
                <a:solidFill>
                  <a:srgbClr val="4A86E8"/>
                </a:solidFill>
                <a:latin typeface="Roboto"/>
                <a:ea typeface="Roboto"/>
                <a:cs typeface="Roboto"/>
                <a:sym typeface="Roboto"/>
                <a:hlinkClick r:id="rId3">
                  <a:extLst>
                    <a:ext uri="{A12FA001-AC4F-418D-AE19-62706E023703}">
                      <ahyp:hlinkClr xmlns:ahyp="http://schemas.microsoft.com/office/drawing/2018/hyperlinkcolor" val="tx"/>
                    </a:ext>
                  </a:extLst>
                </a:hlinkClick>
              </a:rPr>
              <a:t>Side-effects in Compose</a:t>
            </a:r>
            <a:endParaRPr b="1">
              <a:solidFill>
                <a:srgbClr val="4A86E8"/>
              </a:solidFill>
              <a:latin typeface="Roboto"/>
              <a:ea typeface="Roboto"/>
              <a:cs typeface="Roboto"/>
              <a:sym typeface="Roboto"/>
            </a:endParaRPr>
          </a:p>
        </p:txBody>
      </p:sp>
      <p:sp>
        <p:nvSpPr>
          <p:cNvPr id="403" name="Google Shape;403;g3165dd053d7_0_101"/>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404" name="Google Shape;404;g3165dd053d7_0_101"/>
          <p:cNvSpPr txBox="1"/>
          <p:nvPr/>
        </p:nvSpPr>
        <p:spPr>
          <a:xfrm>
            <a:off x="337425" y="1028225"/>
            <a:ext cx="5650500" cy="618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b="1">
              <a:solidFill>
                <a:srgbClr val="0033B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9E880D"/>
                </a:solidFill>
                <a:highlight>
                  <a:srgbClr val="FFFFFF"/>
                </a:highlight>
                <a:latin typeface="Courier New"/>
                <a:ea typeface="Courier New"/>
                <a:cs typeface="Courier New"/>
                <a:sym typeface="Courier New"/>
              </a:rPr>
              <a:t>@Composable</a:t>
            </a:r>
            <a:endParaRPr sz="12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033B3"/>
                </a:solidFill>
                <a:highlight>
                  <a:srgbClr val="FFFFFF"/>
                </a:highlight>
                <a:latin typeface="Courier New"/>
                <a:ea typeface="Courier New"/>
                <a:cs typeface="Courier New"/>
                <a:sym typeface="Courier New"/>
              </a:rPr>
              <a:t>fun </a:t>
            </a:r>
            <a:r>
              <a:rPr lang="ru-RU" sz="1200" b="1">
                <a:solidFill>
                  <a:srgbClr val="00627A"/>
                </a:solidFill>
                <a:highlight>
                  <a:srgbClr val="FFFFFF"/>
                </a:highlight>
                <a:latin typeface="Courier New"/>
                <a:ea typeface="Courier New"/>
                <a:cs typeface="Courier New"/>
                <a:sym typeface="Courier New"/>
              </a:rPr>
              <a:t>ListScreen</a:t>
            </a:r>
            <a:r>
              <a:rPr lang="ru-RU" sz="1200" b="1">
                <a:solidFill>
                  <a:srgbClr val="080808"/>
                </a:solidFill>
                <a:highlight>
                  <a:srgbClr val="FFFFFF"/>
                </a:highlight>
                <a:latin typeface="Courier New"/>
                <a:ea typeface="Courier New"/>
                <a:cs typeface="Courier New"/>
                <a:sym typeface="Courier New"/>
              </a:rPr>
              <a:t>(</a:t>
            </a:r>
            <a:r>
              <a:rPr lang="ru-RU" sz="1200" b="1">
                <a:highlight>
                  <a:srgbClr val="FFFFFF"/>
                </a:highlight>
                <a:latin typeface="Courier New"/>
                <a:ea typeface="Courier New"/>
                <a:cs typeface="Courier New"/>
                <a:sym typeface="Courier New"/>
              </a:rPr>
              <a:t>data</a:t>
            </a:r>
            <a:r>
              <a:rPr lang="ru-RU" sz="1200" b="1">
                <a:solidFill>
                  <a:srgbClr val="080808"/>
                </a:solidFill>
                <a:highlight>
                  <a:srgbClr val="FFFFFF"/>
                </a:highlight>
                <a:latin typeface="Courier New"/>
                <a:ea typeface="Courier New"/>
                <a:cs typeface="Courier New"/>
                <a:sym typeface="Courier New"/>
              </a:rPr>
              <a:t>: </a:t>
            </a:r>
            <a:r>
              <a:rPr lang="ru-RU" sz="1200" b="1">
                <a:highlight>
                  <a:srgbClr val="FFFFFF"/>
                </a:highlight>
                <a:latin typeface="Courier New"/>
                <a:ea typeface="Courier New"/>
                <a:cs typeface="Courier New"/>
                <a:sym typeface="Courier New"/>
              </a:rPr>
              <a:t>List</a:t>
            </a:r>
            <a:r>
              <a:rPr lang="ru-RU" sz="1200" b="1">
                <a:solidFill>
                  <a:srgbClr val="080808"/>
                </a:solidFill>
                <a:highlight>
                  <a:srgbClr val="FFFFFF"/>
                </a:highlight>
                <a:latin typeface="Courier New"/>
                <a:ea typeface="Courier New"/>
                <a:cs typeface="Courier New"/>
                <a:sym typeface="Courier New"/>
              </a:rPr>
              <a:t>&lt;</a:t>
            </a:r>
            <a:r>
              <a:rPr lang="ru-RU" sz="1200" b="1">
                <a:highlight>
                  <a:srgbClr val="FFFFFF"/>
                </a:highlight>
                <a:latin typeface="Courier New"/>
                <a:ea typeface="Courier New"/>
                <a:cs typeface="Courier New"/>
                <a:sym typeface="Courier New"/>
              </a:rPr>
              <a:t>String</a:t>
            </a:r>
            <a:r>
              <a:rPr lang="ru-RU" sz="1200" b="1">
                <a:solidFill>
                  <a:srgbClr val="080808"/>
                </a:solidFill>
                <a:highlight>
                  <a:srgbClr val="FFFFFF"/>
                </a:highlight>
                <a:latin typeface="Courier New"/>
                <a:ea typeface="Courier New"/>
                <a:cs typeface="Courier New"/>
                <a:sym typeface="Courier New"/>
              </a:rPr>
              <a:t>&gt;, </a:t>
            </a:r>
            <a:r>
              <a:rPr lang="ru-RU" sz="1200" b="1">
                <a:highlight>
                  <a:srgbClr val="FFFFFF"/>
                </a:highlight>
                <a:latin typeface="Courier New"/>
                <a:ea typeface="Courier New"/>
                <a:cs typeface="Courier New"/>
                <a:sym typeface="Courier New"/>
              </a:rPr>
              <a:t>onNextClick</a:t>
            </a:r>
            <a:r>
              <a:rPr lang="ru-RU" sz="1200" b="1">
                <a:solidFill>
                  <a:srgbClr val="080808"/>
                </a:solidFill>
                <a:highlight>
                  <a:srgbClr val="FFFFFF"/>
                </a:highlight>
                <a:latin typeface="Courier New"/>
                <a:ea typeface="Courier New"/>
                <a:cs typeface="Courier New"/>
                <a:sym typeface="Courier New"/>
              </a:rPr>
              <a:t>: () -&gt; </a:t>
            </a:r>
            <a:r>
              <a:rPr lang="ru-RU" sz="1200" b="1">
                <a:highlight>
                  <a:srgbClr val="FFFFFF"/>
                </a:highlight>
                <a:latin typeface="Courier New"/>
                <a:ea typeface="Courier New"/>
                <a:cs typeface="Courier New"/>
                <a:sym typeface="Courier New"/>
              </a:rPr>
              <a:t>Unit</a:t>
            </a:r>
            <a:r>
              <a:rPr lang="ru-RU" sz="1200" b="1">
                <a:solidFill>
                  <a:srgbClr val="080808"/>
                </a:solidFill>
                <a:highlight>
                  <a:srgbClr val="FFFFFF"/>
                </a:highlight>
                <a:latin typeface="Courier New"/>
                <a:ea typeface="Courier New"/>
                <a:cs typeface="Courier New"/>
                <a:sym typeface="Courier New"/>
              </a:rPr>
              <a:t>) {</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r>
              <a:rPr lang="ru-RU" sz="1200" b="1">
                <a:solidFill>
                  <a:srgbClr val="0033B3"/>
                </a:solidFill>
                <a:highlight>
                  <a:srgbClr val="FFFFFF"/>
                </a:highlight>
                <a:latin typeface="Courier New"/>
                <a:ea typeface="Courier New"/>
                <a:cs typeface="Courier New"/>
                <a:sym typeface="Courier New"/>
              </a:rPr>
              <a:t>val </a:t>
            </a:r>
            <a:r>
              <a:rPr lang="ru-RU" sz="1200" b="1">
                <a:highlight>
                  <a:srgbClr val="FFFFFF"/>
                </a:highlight>
                <a:latin typeface="Courier New"/>
                <a:ea typeface="Courier New"/>
                <a:cs typeface="Courier New"/>
                <a:sym typeface="Courier New"/>
              </a:rPr>
              <a:t>scrollState </a:t>
            </a:r>
            <a:r>
              <a:rPr lang="ru-RU" sz="1200" b="1">
                <a:solidFill>
                  <a:srgbClr val="080808"/>
                </a:solidFill>
                <a:highlight>
                  <a:srgbClr val="FFFFFF"/>
                </a:highlight>
                <a:latin typeface="Courier New"/>
                <a:ea typeface="Courier New"/>
                <a:cs typeface="Courier New"/>
                <a:sym typeface="Courier New"/>
              </a:rPr>
              <a:t>= rememberLazyListState()</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r>
              <a:rPr lang="ru-RU" sz="1200" b="1">
                <a:solidFill>
                  <a:srgbClr val="0033B3"/>
                </a:solidFill>
                <a:highlight>
                  <a:srgbClr val="FFFFFF"/>
                </a:highlight>
                <a:latin typeface="Courier New"/>
                <a:ea typeface="Courier New"/>
                <a:cs typeface="Courier New"/>
                <a:sym typeface="Courier New"/>
              </a:rPr>
              <a:t>val </a:t>
            </a:r>
            <a:r>
              <a:rPr lang="ru-RU" sz="1200" b="1">
                <a:highlight>
                  <a:srgbClr val="FFFFFF"/>
                </a:highlight>
                <a:latin typeface="Courier New"/>
                <a:ea typeface="Courier New"/>
                <a:cs typeface="Courier New"/>
                <a:sym typeface="Courier New"/>
              </a:rPr>
              <a:t>isNextEnabled </a:t>
            </a:r>
            <a:r>
              <a:rPr lang="ru-RU" sz="1200" b="1">
                <a:solidFill>
                  <a:srgbClr val="0033B3"/>
                </a:solidFill>
                <a:highlight>
                  <a:srgbClr val="FFFFFF"/>
                </a:highlight>
                <a:latin typeface="Courier New"/>
                <a:ea typeface="Courier New"/>
                <a:cs typeface="Courier New"/>
                <a:sym typeface="Courier New"/>
              </a:rPr>
              <a:t>by </a:t>
            </a:r>
            <a:r>
              <a:rPr lang="ru-RU" sz="1200" b="1">
                <a:solidFill>
                  <a:srgbClr val="080808"/>
                </a:solidFill>
                <a:highlight>
                  <a:srgbClr val="FFFFFF"/>
                </a:highlight>
                <a:latin typeface="Courier New"/>
                <a:ea typeface="Courier New"/>
                <a:cs typeface="Courier New"/>
                <a:sym typeface="Courier New"/>
              </a:rPr>
              <a:t>remember {</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derivedStateOf {</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r>
              <a:rPr lang="ru-RU" sz="1200" b="1">
                <a:solidFill>
                  <a:srgbClr val="0033B3"/>
                </a:solidFill>
                <a:highlight>
                  <a:srgbClr val="FFFFFF"/>
                </a:highlight>
                <a:latin typeface="Courier New"/>
                <a:ea typeface="Courier New"/>
                <a:cs typeface="Courier New"/>
                <a:sym typeface="Courier New"/>
              </a:rPr>
              <a:t>val </a:t>
            </a:r>
            <a:r>
              <a:rPr lang="ru-RU" sz="1200" b="1">
                <a:highlight>
                  <a:srgbClr val="FFFFFF"/>
                </a:highlight>
                <a:latin typeface="Courier New"/>
                <a:ea typeface="Courier New"/>
                <a:cs typeface="Courier New"/>
                <a:sym typeface="Courier New"/>
              </a:rPr>
              <a:t>lastVisibleIndex </a:t>
            </a:r>
            <a:r>
              <a:rPr lang="ru-RU" sz="1200" b="1">
                <a:solidFill>
                  <a:srgbClr val="080808"/>
                </a:solidFill>
                <a:highlight>
                  <a:srgbClr val="FFFFFF"/>
                </a:highlight>
                <a:latin typeface="Courier New"/>
                <a:ea typeface="Courier New"/>
                <a:cs typeface="Courier New"/>
                <a:sym typeface="Courier New"/>
              </a:rPr>
              <a:t>= </a:t>
            </a:r>
            <a:r>
              <a:rPr lang="ru-RU" sz="1200" b="1">
                <a:highlight>
                  <a:srgbClr val="FFFFFF"/>
                </a:highlight>
                <a:latin typeface="Courier New"/>
                <a:ea typeface="Courier New"/>
                <a:cs typeface="Courier New"/>
                <a:sym typeface="Courier New"/>
              </a:rPr>
              <a:t>scrollState</a:t>
            </a:r>
            <a:r>
              <a:rPr lang="ru-RU" sz="1200" b="1">
                <a:solidFill>
                  <a:srgbClr val="080808"/>
                </a:solidFill>
                <a:highlight>
                  <a:srgbClr val="FFFFFF"/>
                </a:highlight>
                <a:latin typeface="Courier New"/>
                <a:ea typeface="Courier New"/>
                <a:cs typeface="Courier New"/>
                <a:sym typeface="Courier New"/>
              </a:rPr>
              <a:t>.layoutInfo.visibleItemsInfo.lastOrNull()?.index</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r>
              <a:rPr lang="ru-RU" sz="1200" b="1">
                <a:highlight>
                  <a:srgbClr val="FFFFFF"/>
                </a:highlight>
                <a:latin typeface="Courier New"/>
                <a:ea typeface="Courier New"/>
                <a:cs typeface="Courier New"/>
                <a:sym typeface="Courier New"/>
              </a:rPr>
              <a:t>lastVisibleIndex </a:t>
            </a:r>
            <a:r>
              <a:rPr lang="ru-RU" sz="1200" b="1">
                <a:solidFill>
                  <a:srgbClr val="080808"/>
                </a:solidFill>
                <a:highlight>
                  <a:srgbClr val="FFFFFF"/>
                </a:highlight>
                <a:latin typeface="Courier New"/>
                <a:ea typeface="Courier New"/>
                <a:cs typeface="Courier New"/>
                <a:sym typeface="Courier New"/>
              </a:rPr>
              <a:t>== </a:t>
            </a:r>
            <a:r>
              <a:rPr lang="ru-RU" sz="1200" b="1">
                <a:highlight>
                  <a:srgbClr val="FFFFFF"/>
                </a:highlight>
                <a:latin typeface="Courier New"/>
                <a:ea typeface="Courier New"/>
                <a:cs typeface="Courier New"/>
                <a:sym typeface="Courier New"/>
              </a:rPr>
              <a:t>scrollState</a:t>
            </a:r>
            <a:r>
              <a:rPr lang="ru-RU" sz="1200" b="1">
                <a:solidFill>
                  <a:srgbClr val="080808"/>
                </a:solidFill>
                <a:highlight>
                  <a:srgbClr val="FFFFFF"/>
                </a:highlight>
                <a:latin typeface="Courier New"/>
                <a:ea typeface="Courier New"/>
                <a:cs typeface="Courier New"/>
                <a:sym typeface="Courier New"/>
              </a:rPr>
              <a:t>.layoutInfo.totalItemsCount - </a:t>
            </a:r>
            <a:r>
              <a:rPr lang="ru-RU" sz="1200" b="1">
                <a:solidFill>
                  <a:srgbClr val="1750EB"/>
                </a:solidFill>
                <a:highlight>
                  <a:srgbClr val="FFFFFF"/>
                </a:highlight>
                <a:latin typeface="Courier New"/>
                <a:ea typeface="Courier New"/>
                <a:cs typeface="Courier New"/>
                <a:sym typeface="Courier New"/>
              </a:rPr>
              <a:t>1</a:t>
            </a:r>
            <a:endParaRPr sz="1200" b="1">
              <a:solidFill>
                <a:srgbClr val="1750EB"/>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1750EB"/>
                </a:solidFill>
                <a:highlight>
                  <a:srgbClr val="FFFFFF"/>
                </a:highlight>
                <a:latin typeface="Courier New"/>
                <a:ea typeface="Courier New"/>
                <a:cs typeface="Courier New"/>
                <a:sym typeface="Courier New"/>
              </a:rPr>
              <a:t>       </a:t>
            </a:r>
            <a:r>
              <a:rPr lang="ru-RU" sz="1200" b="1">
                <a:solidFill>
                  <a:srgbClr val="080808"/>
                </a:solidFill>
                <a:highlight>
                  <a:srgbClr val="FFFFFF"/>
                </a:highlight>
                <a:latin typeface="Courier New"/>
                <a:ea typeface="Courier New"/>
                <a:cs typeface="Courier New"/>
                <a:sym typeface="Courier New"/>
              </a:rPr>
              <a:t>}</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Column(</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r>
              <a:rPr lang="ru-RU" sz="1200" b="1">
                <a:solidFill>
                  <a:srgbClr val="4A86E8"/>
                </a:solidFill>
                <a:highlight>
                  <a:srgbClr val="FFFFFF"/>
                </a:highlight>
                <a:latin typeface="Courier New"/>
                <a:ea typeface="Courier New"/>
                <a:cs typeface="Courier New"/>
                <a:sym typeface="Courier New"/>
              </a:rPr>
              <a:t>modifier = </a:t>
            </a:r>
            <a:r>
              <a:rPr lang="ru-RU" sz="1200" b="1">
                <a:solidFill>
                  <a:srgbClr val="080808"/>
                </a:solidFill>
                <a:highlight>
                  <a:srgbClr val="FFFFFF"/>
                </a:highlight>
                <a:latin typeface="Courier New"/>
                <a:ea typeface="Courier New"/>
                <a:cs typeface="Courier New"/>
                <a:sym typeface="Courier New"/>
              </a:rPr>
              <a:t>Modifier.fillMaxSize().padding(</a:t>
            </a:r>
            <a:r>
              <a:rPr lang="ru-RU" sz="1200" b="1">
                <a:solidFill>
                  <a:srgbClr val="1750EB"/>
                </a:solidFill>
                <a:highlight>
                  <a:srgbClr val="FFFFFF"/>
                </a:highlight>
                <a:latin typeface="Courier New"/>
                <a:ea typeface="Courier New"/>
                <a:cs typeface="Courier New"/>
                <a:sym typeface="Courier New"/>
              </a:rPr>
              <a:t>16</a:t>
            </a:r>
            <a:r>
              <a:rPr lang="ru-RU" sz="1200" b="1">
                <a:solidFill>
                  <a:srgbClr val="080808"/>
                </a:solidFill>
                <a:highlight>
                  <a:srgbClr val="FFFFFF"/>
                </a:highlight>
                <a:latin typeface="Courier New"/>
                <a:ea typeface="Courier New"/>
                <a:cs typeface="Courier New"/>
                <a:sym typeface="Courier New"/>
              </a:rPr>
              <a:t>.dp),</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r>
              <a:rPr lang="ru-RU" sz="1200" b="1">
                <a:solidFill>
                  <a:srgbClr val="4A86E8"/>
                </a:solidFill>
                <a:highlight>
                  <a:srgbClr val="FFFFFF"/>
                </a:highlight>
                <a:latin typeface="Courier New"/>
                <a:ea typeface="Courier New"/>
                <a:cs typeface="Courier New"/>
                <a:sym typeface="Courier New"/>
              </a:rPr>
              <a:t>horizontalAlignment = </a:t>
            </a:r>
            <a:r>
              <a:rPr lang="ru-RU" sz="1200" b="1">
                <a:solidFill>
                  <a:srgbClr val="080808"/>
                </a:solidFill>
                <a:highlight>
                  <a:srgbClr val="FFFFFF"/>
                </a:highlight>
                <a:latin typeface="Courier New"/>
                <a:ea typeface="Courier New"/>
                <a:cs typeface="Courier New"/>
                <a:sym typeface="Courier New"/>
              </a:rPr>
              <a:t>Alignment.CenterHorizontally</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 {</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LazyColumn(</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r>
              <a:rPr lang="ru-RU" sz="1200" b="1">
                <a:solidFill>
                  <a:srgbClr val="4A86E8"/>
                </a:solidFill>
                <a:highlight>
                  <a:srgbClr val="FFFFFF"/>
                </a:highlight>
                <a:latin typeface="Courier New"/>
                <a:ea typeface="Courier New"/>
                <a:cs typeface="Courier New"/>
                <a:sym typeface="Courier New"/>
              </a:rPr>
              <a:t>state = </a:t>
            </a:r>
            <a:r>
              <a:rPr lang="ru-RU" sz="1200" b="1">
                <a:highlight>
                  <a:srgbClr val="FFFFFF"/>
                </a:highlight>
                <a:latin typeface="Courier New"/>
                <a:ea typeface="Courier New"/>
                <a:cs typeface="Courier New"/>
                <a:sym typeface="Courier New"/>
              </a:rPr>
              <a:t>scrollState</a:t>
            </a:r>
            <a:r>
              <a:rPr lang="ru-RU" sz="1200" b="1">
                <a:solidFill>
                  <a:srgbClr val="080808"/>
                </a:solidFill>
                <a:highlight>
                  <a:srgbClr val="FFFFFF"/>
                </a:highlight>
                <a:latin typeface="Courier New"/>
                <a:ea typeface="Courier New"/>
                <a:cs typeface="Courier New"/>
                <a:sym typeface="Courier New"/>
              </a:rPr>
              <a:t>,</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r>
              <a:rPr lang="ru-RU" sz="1200" b="1">
                <a:solidFill>
                  <a:srgbClr val="4A86E8"/>
                </a:solidFill>
                <a:highlight>
                  <a:srgbClr val="FFFFFF"/>
                </a:highlight>
                <a:latin typeface="Courier New"/>
                <a:ea typeface="Courier New"/>
                <a:cs typeface="Courier New"/>
                <a:sym typeface="Courier New"/>
              </a:rPr>
              <a:t>modifier = </a:t>
            </a:r>
            <a:r>
              <a:rPr lang="ru-RU" sz="1200" b="1">
                <a:solidFill>
                  <a:srgbClr val="080808"/>
                </a:solidFill>
                <a:highlight>
                  <a:srgbClr val="FFFFFF"/>
                </a:highlight>
                <a:latin typeface="Courier New"/>
                <a:ea typeface="Courier New"/>
                <a:cs typeface="Courier New"/>
                <a:sym typeface="Courier New"/>
              </a:rPr>
              <a:t>Modifier.fillMaxWidth().weight(</a:t>
            </a:r>
            <a:r>
              <a:rPr lang="ru-RU" sz="1200" b="1">
                <a:solidFill>
                  <a:srgbClr val="1750EB"/>
                </a:solidFill>
                <a:highlight>
                  <a:srgbClr val="FFFFFF"/>
                </a:highlight>
                <a:latin typeface="Courier New"/>
                <a:ea typeface="Courier New"/>
                <a:cs typeface="Courier New"/>
                <a:sym typeface="Courier New"/>
              </a:rPr>
              <a:t>1f</a:t>
            </a:r>
            <a:r>
              <a:rPr lang="ru-RU" sz="1200" b="1">
                <a:solidFill>
                  <a:srgbClr val="080808"/>
                </a:solidFill>
                <a:highlight>
                  <a:srgbClr val="FFFFFF"/>
                </a:highlight>
                <a:latin typeface="Courier New"/>
                <a:ea typeface="Courier New"/>
                <a:cs typeface="Courier New"/>
                <a:sym typeface="Courier New"/>
              </a:rPr>
              <a:t>)</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 {</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items(</a:t>
            </a:r>
            <a:r>
              <a:rPr lang="ru-RU" sz="1200" b="1">
                <a:highlight>
                  <a:srgbClr val="FFFFFF"/>
                </a:highlight>
                <a:latin typeface="Courier New"/>
                <a:ea typeface="Courier New"/>
                <a:cs typeface="Courier New"/>
                <a:sym typeface="Courier New"/>
              </a:rPr>
              <a:t>data</a:t>
            </a:r>
            <a:r>
              <a:rPr lang="ru-RU" sz="1200" b="1">
                <a:solidFill>
                  <a:srgbClr val="080808"/>
                </a:solidFill>
                <a:highlight>
                  <a:srgbClr val="FFFFFF"/>
                </a:highlight>
                <a:latin typeface="Courier New"/>
                <a:ea typeface="Courier New"/>
                <a:cs typeface="Courier New"/>
                <a:sym typeface="Courier New"/>
              </a:rPr>
              <a:t>) { Item(it) }</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Button(</a:t>
            </a:r>
            <a:r>
              <a:rPr lang="ru-RU" sz="1200" b="1">
                <a:solidFill>
                  <a:srgbClr val="4A86E8"/>
                </a:solidFill>
                <a:highlight>
                  <a:srgbClr val="FFFFFF"/>
                </a:highlight>
                <a:latin typeface="Courier New"/>
                <a:ea typeface="Courier New"/>
                <a:cs typeface="Courier New"/>
                <a:sym typeface="Courier New"/>
              </a:rPr>
              <a:t>onClick = </a:t>
            </a:r>
            <a:r>
              <a:rPr lang="ru-RU" sz="1200" b="1">
                <a:highlight>
                  <a:srgbClr val="FFFFFF"/>
                </a:highlight>
                <a:latin typeface="Courier New"/>
                <a:ea typeface="Courier New"/>
                <a:cs typeface="Courier New"/>
                <a:sym typeface="Courier New"/>
              </a:rPr>
              <a:t>onNextClick</a:t>
            </a:r>
            <a:r>
              <a:rPr lang="ru-RU" sz="1200" b="1">
                <a:solidFill>
                  <a:srgbClr val="080808"/>
                </a:solidFill>
                <a:highlight>
                  <a:srgbClr val="FFFFFF"/>
                </a:highlight>
                <a:latin typeface="Courier New"/>
                <a:ea typeface="Courier New"/>
                <a:cs typeface="Courier New"/>
                <a:sym typeface="Courier New"/>
              </a:rPr>
              <a:t>, </a:t>
            </a:r>
            <a:r>
              <a:rPr lang="ru-RU" sz="1200" b="1">
                <a:solidFill>
                  <a:srgbClr val="4A86E8"/>
                </a:solidFill>
                <a:highlight>
                  <a:srgbClr val="FFFFFF"/>
                </a:highlight>
                <a:latin typeface="Courier New"/>
                <a:ea typeface="Courier New"/>
                <a:cs typeface="Courier New"/>
                <a:sym typeface="Courier New"/>
              </a:rPr>
              <a:t>enabled = </a:t>
            </a:r>
            <a:r>
              <a:rPr lang="ru-RU" sz="1200" b="1">
                <a:highlight>
                  <a:srgbClr val="FFFFFF"/>
                </a:highlight>
                <a:latin typeface="Courier New"/>
                <a:ea typeface="Courier New"/>
                <a:cs typeface="Courier New"/>
                <a:sym typeface="Courier New"/>
              </a:rPr>
              <a:t>isNextEnabled</a:t>
            </a:r>
            <a:r>
              <a:rPr lang="ru-RU" sz="1200" b="1">
                <a:solidFill>
                  <a:srgbClr val="080808"/>
                </a:solidFill>
                <a:highlight>
                  <a:srgbClr val="FFFFFF"/>
                </a:highlight>
                <a:latin typeface="Courier New"/>
                <a:ea typeface="Courier New"/>
                <a:cs typeface="Courier New"/>
                <a:sym typeface="Courier New"/>
              </a:rPr>
              <a:t>) {</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Text(</a:t>
            </a:r>
            <a:r>
              <a:rPr lang="ru-RU" sz="1200" b="1">
                <a:solidFill>
                  <a:srgbClr val="4A86E8"/>
                </a:solidFill>
                <a:highlight>
                  <a:srgbClr val="FFFFFF"/>
                </a:highlight>
                <a:latin typeface="Courier New"/>
                <a:ea typeface="Courier New"/>
                <a:cs typeface="Courier New"/>
                <a:sym typeface="Courier New"/>
              </a:rPr>
              <a:t>text = </a:t>
            </a:r>
            <a:r>
              <a:rPr lang="ru-RU" sz="1200" b="1">
                <a:solidFill>
                  <a:srgbClr val="067D17"/>
                </a:solidFill>
                <a:highlight>
                  <a:srgbClr val="FFFFFF"/>
                </a:highlight>
                <a:latin typeface="Courier New"/>
                <a:ea typeface="Courier New"/>
                <a:cs typeface="Courier New"/>
                <a:sym typeface="Courier New"/>
              </a:rPr>
              <a:t>"Далее"</a:t>
            </a:r>
            <a:r>
              <a:rPr lang="ru-RU" sz="1200" b="1">
                <a:solidFill>
                  <a:srgbClr val="080808"/>
                </a:solidFill>
                <a:highlight>
                  <a:srgbClr val="FFFFFF"/>
                </a:highlight>
                <a:latin typeface="Courier New"/>
                <a:ea typeface="Courier New"/>
                <a:cs typeface="Courier New"/>
                <a:sym typeface="Courier New"/>
              </a:rPr>
              <a:t>)</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   }</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200" b="1">
                <a:solidFill>
                  <a:srgbClr val="080808"/>
                </a:solidFill>
                <a:highlight>
                  <a:srgbClr val="FFFFFF"/>
                </a:highlight>
                <a:latin typeface="Courier New"/>
                <a:ea typeface="Courier New"/>
                <a:cs typeface="Courier New"/>
                <a:sym typeface="Courier New"/>
              </a:rPr>
              <a:t>}</a:t>
            </a:r>
            <a:endParaRPr sz="12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00" b="1">
              <a:solidFill>
                <a:srgbClr val="0033B3"/>
              </a:solidFill>
              <a:highlight>
                <a:srgbClr val="FFFFFF"/>
              </a:highlight>
              <a:latin typeface="Courier New"/>
              <a:ea typeface="Courier New"/>
              <a:cs typeface="Courier New"/>
              <a:sym typeface="Courier New"/>
            </a:endParaRPr>
          </a:p>
        </p:txBody>
      </p:sp>
      <p:sp>
        <p:nvSpPr>
          <p:cNvPr id="405" name="Google Shape;405;g3165dd053d7_0_101"/>
          <p:cNvSpPr txBox="1"/>
          <p:nvPr/>
        </p:nvSpPr>
        <p:spPr>
          <a:xfrm>
            <a:off x="274325" y="1255200"/>
            <a:ext cx="5713500" cy="543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100" b="1">
                <a:solidFill>
                  <a:srgbClr val="9E880D"/>
                </a:solidFill>
                <a:highlight>
                  <a:srgbClr val="FFFFFF"/>
                </a:highlight>
                <a:latin typeface="Courier New"/>
                <a:ea typeface="Courier New"/>
                <a:cs typeface="Courier New"/>
                <a:sym typeface="Courier New"/>
              </a:rPr>
              <a:t>@Composable</a:t>
            </a:r>
            <a:endParaRPr sz="11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033B3"/>
                </a:solidFill>
                <a:highlight>
                  <a:srgbClr val="FFFFFF"/>
                </a:highlight>
                <a:latin typeface="Courier New"/>
                <a:ea typeface="Courier New"/>
                <a:cs typeface="Courier New"/>
                <a:sym typeface="Courier New"/>
              </a:rPr>
              <a:t>fun </a:t>
            </a:r>
            <a:r>
              <a:rPr lang="ru-RU" sz="1100" b="1">
                <a:solidFill>
                  <a:srgbClr val="00627A"/>
                </a:solidFill>
                <a:highlight>
                  <a:srgbClr val="FFFFFF"/>
                </a:highlight>
                <a:latin typeface="Courier New"/>
                <a:ea typeface="Courier New"/>
                <a:cs typeface="Courier New"/>
                <a:sym typeface="Courier New"/>
              </a:rPr>
              <a:t>ListScreen</a:t>
            </a:r>
            <a:r>
              <a:rPr lang="ru-RU" sz="1100" b="1">
                <a:solidFill>
                  <a:srgbClr val="080808"/>
                </a:solidFill>
                <a:highlight>
                  <a:srgbClr val="FFFFFF"/>
                </a:highlight>
                <a:latin typeface="Courier New"/>
                <a:ea typeface="Courier New"/>
                <a:cs typeface="Courier New"/>
                <a:sym typeface="Courier New"/>
              </a:rPr>
              <a:t>(</a:t>
            </a:r>
            <a:r>
              <a:rPr lang="ru-RU" sz="1100" b="1">
                <a:highlight>
                  <a:srgbClr val="FFFFFF"/>
                </a:highlight>
                <a:latin typeface="Courier New"/>
                <a:ea typeface="Courier New"/>
                <a:cs typeface="Courier New"/>
                <a:sym typeface="Courier New"/>
              </a:rPr>
              <a:t>data</a:t>
            </a:r>
            <a:r>
              <a:rPr lang="ru-RU" sz="1100" b="1">
                <a:solidFill>
                  <a:srgbClr val="080808"/>
                </a:solidFill>
                <a:highlight>
                  <a:srgbClr val="FFFFFF"/>
                </a:highlight>
                <a:latin typeface="Courier New"/>
                <a:ea typeface="Courier New"/>
                <a:cs typeface="Courier New"/>
                <a:sym typeface="Courier New"/>
              </a:rPr>
              <a:t>: </a:t>
            </a:r>
            <a:r>
              <a:rPr lang="ru-RU" sz="1100" b="1">
                <a:highlight>
                  <a:srgbClr val="FFFFFF"/>
                </a:highlight>
                <a:latin typeface="Courier New"/>
                <a:ea typeface="Courier New"/>
                <a:cs typeface="Courier New"/>
                <a:sym typeface="Courier New"/>
              </a:rPr>
              <a:t>List</a:t>
            </a:r>
            <a:r>
              <a:rPr lang="ru-RU" sz="1100" b="1">
                <a:solidFill>
                  <a:srgbClr val="080808"/>
                </a:solidFill>
                <a:highlight>
                  <a:srgbClr val="FFFFFF"/>
                </a:highlight>
                <a:latin typeface="Courier New"/>
                <a:ea typeface="Courier New"/>
                <a:cs typeface="Courier New"/>
                <a:sym typeface="Courier New"/>
              </a:rPr>
              <a:t>&lt;</a:t>
            </a:r>
            <a:r>
              <a:rPr lang="ru-RU" sz="1100" b="1">
                <a:highlight>
                  <a:srgbClr val="FFFFFF"/>
                </a:highlight>
                <a:latin typeface="Courier New"/>
                <a:ea typeface="Courier New"/>
                <a:cs typeface="Courier New"/>
                <a:sym typeface="Courier New"/>
              </a:rPr>
              <a:t>String</a:t>
            </a:r>
            <a:r>
              <a:rPr lang="ru-RU" sz="1100" b="1">
                <a:solidFill>
                  <a:srgbClr val="080808"/>
                </a:solidFill>
                <a:highlight>
                  <a:srgbClr val="FFFFFF"/>
                </a:highlight>
                <a:latin typeface="Courier New"/>
                <a:ea typeface="Courier New"/>
                <a:cs typeface="Courier New"/>
                <a:sym typeface="Courier New"/>
              </a:rPr>
              <a:t>&gt;, </a:t>
            </a:r>
            <a:r>
              <a:rPr lang="ru-RU" sz="1100" b="1">
                <a:highlight>
                  <a:srgbClr val="FFFFFF"/>
                </a:highlight>
                <a:latin typeface="Courier New"/>
                <a:ea typeface="Courier New"/>
                <a:cs typeface="Courier New"/>
                <a:sym typeface="Courier New"/>
              </a:rPr>
              <a:t>onNextClick</a:t>
            </a:r>
            <a:r>
              <a:rPr lang="ru-RU" sz="1100" b="1">
                <a:solidFill>
                  <a:srgbClr val="080808"/>
                </a:solidFill>
                <a:highlight>
                  <a:srgbClr val="FFFFFF"/>
                </a:highlight>
                <a:latin typeface="Courier New"/>
                <a:ea typeface="Courier New"/>
                <a:cs typeface="Courier New"/>
                <a:sym typeface="Courier New"/>
              </a:rPr>
              <a:t>: () -&gt; </a:t>
            </a:r>
            <a:r>
              <a:rPr lang="ru-RU" sz="1100" b="1">
                <a:highlight>
                  <a:srgbClr val="FFFFFF"/>
                </a:highlight>
                <a:latin typeface="Courier New"/>
                <a:ea typeface="Courier New"/>
                <a:cs typeface="Courier New"/>
                <a:sym typeface="Courier New"/>
              </a:rPr>
              <a:t>Unit</a:t>
            </a:r>
            <a:r>
              <a:rPr lang="ru-RU" sz="1100" b="1">
                <a:solidFill>
                  <a:srgbClr val="080808"/>
                </a:solidFill>
                <a:highlight>
                  <a:srgbClr val="FFFFFF"/>
                </a:highlight>
                <a:latin typeface="Courier New"/>
                <a:ea typeface="Courier New"/>
                <a:cs typeface="Courier New"/>
                <a:sym typeface="Courier New"/>
              </a:rPr>
              <a:t>)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r>
              <a:rPr lang="ru-RU" sz="1100" b="1">
                <a:solidFill>
                  <a:srgbClr val="0033B3"/>
                </a:solidFill>
                <a:highlight>
                  <a:srgbClr val="FFFFFF"/>
                </a:highlight>
                <a:latin typeface="Courier New"/>
                <a:ea typeface="Courier New"/>
                <a:cs typeface="Courier New"/>
                <a:sym typeface="Courier New"/>
              </a:rPr>
              <a:t>val </a:t>
            </a:r>
            <a:r>
              <a:rPr lang="ru-RU" sz="1100" b="1">
                <a:highlight>
                  <a:srgbClr val="FFFFFF"/>
                </a:highlight>
                <a:latin typeface="Courier New"/>
                <a:ea typeface="Courier New"/>
                <a:cs typeface="Courier New"/>
                <a:sym typeface="Courier New"/>
              </a:rPr>
              <a:t>scrollState </a:t>
            </a:r>
            <a:r>
              <a:rPr lang="ru-RU" sz="1100" b="1">
                <a:solidFill>
                  <a:srgbClr val="080808"/>
                </a:solidFill>
                <a:highlight>
                  <a:srgbClr val="FFFFFF"/>
                </a:highlight>
                <a:latin typeface="Courier New"/>
                <a:ea typeface="Courier New"/>
                <a:cs typeface="Courier New"/>
                <a:sym typeface="Courier New"/>
              </a:rPr>
              <a:t>= rememberLazyListState()</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r>
              <a:rPr lang="ru-RU" sz="1100" b="1">
                <a:solidFill>
                  <a:srgbClr val="0033B3"/>
                </a:solidFill>
                <a:highlight>
                  <a:srgbClr val="FFFFFF"/>
                </a:highlight>
                <a:latin typeface="Courier New"/>
                <a:ea typeface="Courier New"/>
                <a:cs typeface="Courier New"/>
                <a:sym typeface="Courier New"/>
              </a:rPr>
              <a:t>val </a:t>
            </a:r>
            <a:r>
              <a:rPr lang="ru-RU" sz="1100" b="1">
                <a:highlight>
                  <a:srgbClr val="FFFFFF"/>
                </a:highlight>
                <a:latin typeface="Courier New"/>
                <a:ea typeface="Courier New"/>
                <a:cs typeface="Courier New"/>
                <a:sym typeface="Courier New"/>
              </a:rPr>
              <a:t>isVisible </a:t>
            </a:r>
            <a:r>
              <a:rPr lang="ru-RU" sz="1100" b="1">
                <a:solidFill>
                  <a:srgbClr val="0033B3"/>
                </a:solidFill>
                <a:highlight>
                  <a:srgbClr val="FFFFFF"/>
                </a:highlight>
                <a:latin typeface="Courier New"/>
                <a:ea typeface="Courier New"/>
                <a:cs typeface="Courier New"/>
                <a:sym typeface="Courier New"/>
              </a:rPr>
              <a:t>by </a:t>
            </a:r>
            <a:r>
              <a:rPr lang="ru-RU" sz="1100" b="1">
                <a:solidFill>
                  <a:srgbClr val="080808"/>
                </a:solidFill>
                <a:highlight>
                  <a:srgbClr val="FFFFFF"/>
                </a:highlight>
                <a:latin typeface="Courier New"/>
                <a:ea typeface="Courier New"/>
                <a:cs typeface="Courier New"/>
                <a:sym typeface="Courier New"/>
              </a:rPr>
              <a:t>remember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derivedStateOf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r>
              <a:rPr lang="ru-RU" sz="1100" b="1">
                <a:highlight>
                  <a:srgbClr val="FFFFFF"/>
                </a:highlight>
                <a:latin typeface="Courier New"/>
                <a:ea typeface="Courier New"/>
                <a:cs typeface="Courier New"/>
                <a:sym typeface="Courier New"/>
              </a:rPr>
              <a:t>scrollState</a:t>
            </a:r>
            <a:r>
              <a:rPr lang="ru-RU" sz="1100" b="1">
                <a:solidFill>
                  <a:srgbClr val="080808"/>
                </a:solidFill>
                <a:highlight>
                  <a:srgbClr val="FFFFFF"/>
                </a:highlight>
                <a:latin typeface="Courier New"/>
                <a:ea typeface="Courier New"/>
                <a:cs typeface="Courier New"/>
                <a:sym typeface="Courier New"/>
              </a:rPr>
              <a:t>.firstVisibleItemIndex == </a:t>
            </a:r>
            <a:r>
              <a:rPr lang="ru-RU" sz="1100" b="1">
                <a:solidFill>
                  <a:srgbClr val="1750EB"/>
                </a:solidFill>
                <a:highlight>
                  <a:srgbClr val="FFFFFF"/>
                </a:highlight>
                <a:latin typeface="Courier New"/>
                <a:ea typeface="Courier New"/>
                <a:cs typeface="Courier New"/>
                <a:sym typeface="Courier New"/>
              </a:rPr>
              <a:t>0</a:t>
            </a:r>
            <a:endParaRPr sz="1100" b="1">
              <a:solidFill>
                <a:srgbClr val="1750EB"/>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1750EB"/>
                </a:solidFill>
                <a:highlight>
                  <a:srgbClr val="FFFFFF"/>
                </a:highlight>
                <a:latin typeface="Courier New"/>
                <a:ea typeface="Courier New"/>
                <a:cs typeface="Courier New"/>
                <a:sym typeface="Courier New"/>
              </a:rPr>
              <a:t>       </a:t>
            </a:r>
            <a:r>
              <a:rPr lang="ru-RU" sz="1100" b="1">
                <a:solidFill>
                  <a:srgbClr val="080808"/>
                </a:solidFill>
                <a:highlight>
                  <a:srgbClr val="FFFFFF"/>
                </a:highlight>
                <a:latin typeface="Courier New"/>
                <a:ea typeface="Courier New"/>
                <a:cs typeface="Courier New"/>
                <a:sym typeface="Courier New"/>
              </a:rPr>
              <a:t>}</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Column(</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r>
              <a:rPr lang="ru-RU" sz="1100" b="1">
                <a:solidFill>
                  <a:srgbClr val="4A86E8"/>
                </a:solidFill>
                <a:highlight>
                  <a:srgbClr val="FFFFFF"/>
                </a:highlight>
                <a:latin typeface="Courier New"/>
                <a:ea typeface="Courier New"/>
                <a:cs typeface="Courier New"/>
                <a:sym typeface="Courier New"/>
              </a:rPr>
              <a:t>modifier = </a:t>
            </a:r>
            <a:r>
              <a:rPr lang="ru-RU" sz="1100" b="1">
                <a:solidFill>
                  <a:srgbClr val="080808"/>
                </a:solidFill>
                <a:highlight>
                  <a:srgbClr val="FFFFFF"/>
                </a:highlight>
                <a:latin typeface="Courier New"/>
                <a:ea typeface="Courier New"/>
                <a:cs typeface="Courier New"/>
                <a:sym typeface="Courier New"/>
              </a:rPr>
              <a:t>Modifier</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.fillMaxSize()</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.padding(</a:t>
            </a:r>
            <a:r>
              <a:rPr lang="ru-RU" sz="1100" b="1">
                <a:solidFill>
                  <a:srgbClr val="1750EB"/>
                </a:solidFill>
                <a:highlight>
                  <a:srgbClr val="FFFFFF"/>
                </a:highlight>
                <a:latin typeface="Courier New"/>
                <a:ea typeface="Courier New"/>
                <a:cs typeface="Courier New"/>
                <a:sym typeface="Courier New"/>
              </a:rPr>
              <a:t>16</a:t>
            </a:r>
            <a:r>
              <a:rPr lang="ru-RU" sz="1100" b="1">
                <a:solidFill>
                  <a:srgbClr val="080808"/>
                </a:solidFill>
                <a:highlight>
                  <a:srgbClr val="FFFFFF"/>
                </a:highlight>
                <a:latin typeface="Courier New"/>
                <a:ea typeface="Courier New"/>
                <a:cs typeface="Courier New"/>
                <a:sym typeface="Courier New"/>
              </a:rPr>
              <a:t>.dp),</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r>
              <a:rPr lang="ru-RU" sz="1100" b="1">
                <a:solidFill>
                  <a:srgbClr val="4A86E8"/>
                </a:solidFill>
                <a:highlight>
                  <a:srgbClr val="FFFFFF"/>
                </a:highlight>
                <a:latin typeface="Courier New"/>
                <a:ea typeface="Courier New"/>
                <a:cs typeface="Courier New"/>
                <a:sym typeface="Courier New"/>
              </a:rPr>
              <a:t>horizontalAlignment = </a:t>
            </a:r>
            <a:r>
              <a:rPr lang="ru-RU" sz="1100" b="1">
                <a:solidFill>
                  <a:srgbClr val="080808"/>
                </a:solidFill>
                <a:highlight>
                  <a:srgbClr val="FFFFFF"/>
                </a:highlight>
                <a:latin typeface="Courier New"/>
                <a:ea typeface="Courier New"/>
                <a:cs typeface="Courier New"/>
                <a:sym typeface="Courier New"/>
              </a:rPr>
              <a:t>Alignment.CenterHorizontally</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LazyColumn(</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r>
              <a:rPr lang="ru-RU" sz="1100" b="1">
                <a:solidFill>
                  <a:srgbClr val="4A86E8"/>
                </a:solidFill>
                <a:highlight>
                  <a:srgbClr val="FFFFFF"/>
                </a:highlight>
                <a:latin typeface="Courier New"/>
                <a:ea typeface="Courier New"/>
                <a:cs typeface="Courier New"/>
                <a:sym typeface="Courier New"/>
              </a:rPr>
              <a:t>state = </a:t>
            </a:r>
            <a:r>
              <a:rPr lang="ru-RU" sz="1100" b="1">
                <a:highlight>
                  <a:srgbClr val="FFFFFF"/>
                </a:highlight>
                <a:latin typeface="Courier New"/>
                <a:ea typeface="Courier New"/>
                <a:cs typeface="Courier New"/>
                <a:sym typeface="Courier New"/>
              </a:rPr>
              <a:t>scrollState</a:t>
            </a:r>
            <a:r>
              <a:rPr lang="ru-RU" sz="1100" b="1">
                <a:solidFill>
                  <a:srgbClr val="080808"/>
                </a:solidFill>
                <a:highlight>
                  <a:srgbClr val="FFFFFF"/>
                </a:highlight>
                <a:latin typeface="Courier New"/>
                <a:ea typeface="Courier New"/>
                <a:cs typeface="Courier New"/>
                <a:sym typeface="Courier New"/>
              </a:rPr>
              <a:t>,</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r>
              <a:rPr lang="ru-RU" sz="1100" b="1">
                <a:solidFill>
                  <a:srgbClr val="4A86E8"/>
                </a:solidFill>
                <a:highlight>
                  <a:srgbClr val="FFFFFF"/>
                </a:highlight>
                <a:latin typeface="Courier New"/>
                <a:ea typeface="Courier New"/>
                <a:cs typeface="Courier New"/>
                <a:sym typeface="Courier New"/>
              </a:rPr>
              <a:t>modifier = </a:t>
            </a:r>
            <a:r>
              <a:rPr lang="ru-RU" sz="1100" b="1">
                <a:solidFill>
                  <a:srgbClr val="080808"/>
                </a:solidFill>
                <a:highlight>
                  <a:srgbClr val="FFFFFF"/>
                </a:highlight>
                <a:latin typeface="Courier New"/>
                <a:ea typeface="Courier New"/>
                <a:cs typeface="Courier New"/>
                <a:sym typeface="Courier New"/>
              </a:rPr>
              <a:t>Modifier</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.fillMaxWidth()</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.weight(</a:t>
            </a:r>
            <a:r>
              <a:rPr lang="ru-RU" sz="1100" b="1">
                <a:solidFill>
                  <a:srgbClr val="1750EB"/>
                </a:solidFill>
                <a:highlight>
                  <a:srgbClr val="FFFFFF"/>
                </a:highlight>
                <a:latin typeface="Courier New"/>
                <a:ea typeface="Courier New"/>
                <a:cs typeface="Courier New"/>
                <a:sym typeface="Courier New"/>
              </a:rPr>
              <a:t>1f</a:t>
            </a:r>
            <a:r>
              <a:rPr lang="ru-RU" sz="1100" b="1">
                <a:solidFill>
                  <a:srgbClr val="080808"/>
                </a:solidFill>
                <a:highlight>
                  <a:srgbClr val="FFFFFF"/>
                </a:highlight>
                <a:latin typeface="Courier New"/>
                <a:ea typeface="Courier New"/>
                <a:cs typeface="Courier New"/>
                <a:sym typeface="Courier New"/>
              </a:rPr>
              <a:t>)</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items(</a:t>
            </a:r>
            <a:r>
              <a:rPr lang="ru-RU" sz="1100" b="1">
                <a:highlight>
                  <a:srgbClr val="FFFFFF"/>
                </a:highlight>
                <a:latin typeface="Courier New"/>
                <a:ea typeface="Courier New"/>
                <a:cs typeface="Courier New"/>
                <a:sym typeface="Courier New"/>
              </a:rPr>
              <a:t>data</a:t>
            </a:r>
            <a:r>
              <a:rPr lang="ru-RU" sz="1100" b="1">
                <a:solidFill>
                  <a:srgbClr val="080808"/>
                </a:solidFill>
                <a:highlight>
                  <a:srgbClr val="FFFFFF"/>
                </a:highlight>
                <a:latin typeface="Courier New"/>
                <a:ea typeface="Courier New"/>
                <a:cs typeface="Courier New"/>
                <a:sym typeface="Courier New"/>
              </a:rPr>
              <a:t>) { Item(it)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AnimatedVisibility(</a:t>
            </a:r>
            <a:r>
              <a:rPr lang="ru-RU" sz="1100" b="1">
                <a:solidFill>
                  <a:srgbClr val="4A86E8"/>
                </a:solidFill>
                <a:highlight>
                  <a:srgbClr val="FFFFFF"/>
                </a:highlight>
                <a:latin typeface="Courier New"/>
                <a:ea typeface="Courier New"/>
                <a:cs typeface="Courier New"/>
                <a:sym typeface="Courier New"/>
              </a:rPr>
              <a:t>visible = </a:t>
            </a:r>
            <a:r>
              <a:rPr lang="ru-RU" sz="1100" b="1">
                <a:highlight>
                  <a:srgbClr val="FFFFFF"/>
                </a:highlight>
                <a:latin typeface="Courier New"/>
                <a:ea typeface="Courier New"/>
                <a:cs typeface="Courier New"/>
                <a:sym typeface="Courier New"/>
              </a:rPr>
              <a:t>isVisible</a:t>
            </a:r>
            <a:r>
              <a:rPr lang="ru-RU" sz="1100" b="1">
                <a:solidFill>
                  <a:srgbClr val="080808"/>
                </a:solidFill>
                <a:highlight>
                  <a:srgbClr val="FFFFFF"/>
                </a:highlight>
                <a:latin typeface="Courier New"/>
                <a:ea typeface="Courier New"/>
                <a:cs typeface="Courier New"/>
                <a:sym typeface="Courier New"/>
              </a:rPr>
              <a:t>)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Button(</a:t>
            </a:r>
            <a:r>
              <a:rPr lang="ru-RU" sz="1100" b="1">
                <a:solidFill>
                  <a:srgbClr val="4A86E8"/>
                </a:solidFill>
                <a:highlight>
                  <a:srgbClr val="FFFFFF"/>
                </a:highlight>
                <a:latin typeface="Courier New"/>
                <a:ea typeface="Courier New"/>
                <a:cs typeface="Courier New"/>
                <a:sym typeface="Courier New"/>
              </a:rPr>
              <a:t>onClick = </a:t>
            </a:r>
            <a:r>
              <a:rPr lang="ru-RU" sz="1100" b="1">
                <a:highlight>
                  <a:srgbClr val="FFFFFF"/>
                </a:highlight>
                <a:latin typeface="Courier New"/>
                <a:ea typeface="Courier New"/>
                <a:cs typeface="Courier New"/>
                <a:sym typeface="Courier New"/>
              </a:rPr>
              <a:t>onNextClick</a:t>
            </a:r>
            <a:r>
              <a:rPr lang="ru-RU" sz="1100" b="1">
                <a:solidFill>
                  <a:srgbClr val="080808"/>
                </a:solidFill>
                <a:highlight>
                  <a:srgbClr val="FFFFFF"/>
                </a:highlight>
                <a:latin typeface="Courier New"/>
                <a:ea typeface="Courier New"/>
                <a:cs typeface="Courier New"/>
                <a:sym typeface="Courier New"/>
              </a:rPr>
              <a:t>)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Text(</a:t>
            </a:r>
            <a:r>
              <a:rPr lang="ru-RU" sz="1100" b="1">
                <a:solidFill>
                  <a:srgbClr val="4A86E8"/>
                </a:solidFill>
                <a:highlight>
                  <a:srgbClr val="FFFFFF"/>
                </a:highlight>
                <a:latin typeface="Courier New"/>
                <a:ea typeface="Courier New"/>
                <a:cs typeface="Courier New"/>
                <a:sym typeface="Courier New"/>
              </a:rPr>
              <a:t>text = </a:t>
            </a:r>
            <a:r>
              <a:rPr lang="ru-RU" sz="1100" b="1">
                <a:solidFill>
                  <a:srgbClr val="067D17"/>
                </a:solidFill>
                <a:highlight>
                  <a:srgbClr val="FFFFFF"/>
                </a:highlight>
                <a:latin typeface="Courier New"/>
                <a:ea typeface="Courier New"/>
                <a:cs typeface="Courier New"/>
                <a:sym typeface="Courier New"/>
              </a:rPr>
              <a:t>"Далее"</a:t>
            </a:r>
            <a:r>
              <a:rPr lang="ru-RU" sz="1100" b="1">
                <a:solidFill>
                  <a:srgbClr val="080808"/>
                </a:solidFill>
                <a:highlight>
                  <a:srgbClr val="FFFFFF"/>
                </a:highlight>
                <a:latin typeface="Courier New"/>
                <a:ea typeface="Courier New"/>
                <a:cs typeface="Courier New"/>
                <a:sym typeface="Courier New"/>
              </a:rPr>
              <a:t>)</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   }</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b="1">
                <a:solidFill>
                  <a:srgbClr val="080808"/>
                </a:solidFill>
                <a:highlight>
                  <a:srgbClr val="FFFFFF"/>
                </a:highlight>
                <a:latin typeface="Courier New"/>
                <a:ea typeface="Courier New"/>
                <a:cs typeface="Courier New"/>
                <a:sym typeface="Courier New"/>
              </a:rPr>
              <a:t>}</a:t>
            </a:r>
            <a:endParaRPr sz="1100" b="1">
              <a:solidFill>
                <a:srgbClr val="080808"/>
              </a:solidFill>
              <a:highlight>
                <a:srgbClr val="FFFFFF"/>
              </a:highlight>
              <a:latin typeface="Courier New"/>
              <a:ea typeface="Courier New"/>
              <a:cs typeface="Courier New"/>
              <a:sym typeface="Courier New"/>
            </a:endParaRPr>
          </a:p>
        </p:txBody>
      </p:sp>
      <p:pic>
        <p:nvPicPr>
          <p:cNvPr id="406" name="Google Shape;406;g3165dd053d7_0_101"/>
          <p:cNvPicPr preferRelativeResize="0"/>
          <p:nvPr/>
        </p:nvPicPr>
        <p:blipFill>
          <a:blip r:embed="rId4">
            <a:alphaModFix/>
          </a:blip>
          <a:stretch>
            <a:fillRect/>
          </a:stretch>
        </p:blipFill>
        <p:spPr>
          <a:xfrm>
            <a:off x="6286870" y="1028222"/>
            <a:ext cx="4972886" cy="56773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0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1"/>
        <p:cNvGrpSpPr/>
        <p:nvPr/>
      </p:nvGrpSpPr>
      <p:grpSpPr>
        <a:xfrm>
          <a:off x="0" y="0"/>
          <a:ext cx="0" cy="0"/>
          <a:chOff x="0" y="0"/>
          <a:chExt cx="0" cy="0"/>
        </a:xfrm>
      </p:grpSpPr>
      <p:sp>
        <p:nvSpPr>
          <p:cNvPr id="412" name="Google Shape;412;g3165dd053d7_0_286"/>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LaunchedEffect</a:t>
            </a:r>
            <a:endParaRPr/>
          </a:p>
        </p:txBody>
      </p:sp>
      <p:sp>
        <p:nvSpPr>
          <p:cNvPr id="413" name="Google Shape;413;g3165dd053d7_0_286"/>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414" name="Google Shape;414;g3165dd053d7_0_286"/>
          <p:cNvSpPr txBox="1"/>
          <p:nvPr/>
        </p:nvSpPr>
        <p:spPr>
          <a:xfrm>
            <a:off x="359850" y="1642225"/>
            <a:ext cx="7137900" cy="360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000" b="1">
                <a:solidFill>
                  <a:srgbClr val="9E880D"/>
                </a:solidFill>
                <a:highlight>
                  <a:srgbClr val="FFFFFF"/>
                </a:highlight>
                <a:latin typeface="Courier New"/>
                <a:ea typeface="Courier New"/>
                <a:cs typeface="Courier New"/>
                <a:sym typeface="Courier New"/>
              </a:rPr>
              <a:t>@Composable</a:t>
            </a:r>
            <a:endParaRPr sz="20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2000" b="1">
                <a:solidFill>
                  <a:srgbClr val="0033B3"/>
                </a:solidFill>
                <a:highlight>
                  <a:srgbClr val="FFFFFF"/>
                </a:highlight>
                <a:latin typeface="Courier New"/>
                <a:ea typeface="Courier New"/>
                <a:cs typeface="Courier New"/>
                <a:sym typeface="Courier New"/>
              </a:rPr>
              <a:t>fun </a:t>
            </a:r>
            <a:r>
              <a:rPr lang="ru-RU" sz="2000" b="1">
                <a:solidFill>
                  <a:srgbClr val="00627A"/>
                </a:solidFill>
                <a:highlight>
                  <a:srgbClr val="FFFFFF"/>
                </a:highlight>
                <a:latin typeface="Courier New"/>
                <a:ea typeface="Courier New"/>
                <a:cs typeface="Courier New"/>
                <a:sym typeface="Courier New"/>
              </a:rPr>
              <a:t>SurpriseComposable</a:t>
            </a:r>
            <a:r>
              <a:rPr lang="ru-RU" sz="2000" b="1">
                <a:solidFill>
                  <a:srgbClr val="080808"/>
                </a:solidFill>
                <a:highlight>
                  <a:srgbClr val="FFFFFF"/>
                </a:highlight>
                <a:latin typeface="Courier New"/>
                <a:ea typeface="Courier New"/>
                <a:cs typeface="Courier New"/>
                <a:sym typeface="Courier New"/>
              </a:rPr>
              <a:t>() {</a:t>
            </a:r>
            <a:endParaRPr sz="20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2000" b="1">
                <a:solidFill>
                  <a:srgbClr val="080808"/>
                </a:solidFill>
                <a:highlight>
                  <a:srgbClr val="FFFFFF"/>
                </a:highlight>
                <a:latin typeface="Courier New"/>
                <a:ea typeface="Courier New"/>
                <a:cs typeface="Courier New"/>
                <a:sym typeface="Courier New"/>
              </a:rPr>
              <a:t>   Text(</a:t>
            </a:r>
            <a:r>
              <a:rPr lang="ru-RU" sz="2000" b="1">
                <a:solidFill>
                  <a:srgbClr val="067D17"/>
                </a:solidFill>
                <a:highlight>
                  <a:srgbClr val="FFFFFF"/>
                </a:highlight>
                <a:latin typeface="Courier New"/>
                <a:ea typeface="Courier New"/>
                <a:cs typeface="Courier New"/>
                <a:sym typeface="Courier New"/>
              </a:rPr>
              <a:t>"Wait for a surprise ⏰"</a:t>
            </a:r>
            <a:r>
              <a:rPr lang="ru-RU" sz="2000" b="1">
                <a:solidFill>
                  <a:srgbClr val="080808"/>
                </a:solidFill>
                <a:highlight>
                  <a:srgbClr val="FFFFFF"/>
                </a:highlight>
                <a:latin typeface="Courier New"/>
                <a:ea typeface="Courier New"/>
                <a:cs typeface="Courier New"/>
                <a:sym typeface="Courier New"/>
              </a:rPr>
              <a:t>)</a:t>
            </a:r>
            <a:endParaRPr sz="20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0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2000" b="1">
                <a:solidFill>
                  <a:srgbClr val="080808"/>
                </a:solidFill>
                <a:highlight>
                  <a:srgbClr val="FFFFFF"/>
                </a:highlight>
                <a:latin typeface="Courier New"/>
                <a:ea typeface="Courier New"/>
                <a:cs typeface="Courier New"/>
                <a:sym typeface="Courier New"/>
              </a:rPr>
              <a:t>   LaunchedEffect(</a:t>
            </a:r>
            <a:r>
              <a:rPr lang="ru-RU" sz="2000" b="1">
                <a:highlight>
                  <a:srgbClr val="FFFFFF"/>
                </a:highlight>
                <a:latin typeface="Courier New"/>
                <a:ea typeface="Courier New"/>
                <a:cs typeface="Courier New"/>
                <a:sym typeface="Courier New"/>
              </a:rPr>
              <a:t>Unit</a:t>
            </a:r>
            <a:r>
              <a:rPr lang="ru-RU" sz="2000" b="1">
                <a:solidFill>
                  <a:srgbClr val="080808"/>
                </a:solidFill>
                <a:highlight>
                  <a:srgbClr val="FFFFFF"/>
                </a:highlight>
                <a:latin typeface="Courier New"/>
                <a:ea typeface="Courier New"/>
                <a:cs typeface="Courier New"/>
                <a:sym typeface="Courier New"/>
              </a:rPr>
              <a:t>) {</a:t>
            </a:r>
            <a:endParaRPr sz="20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2000" b="1">
                <a:solidFill>
                  <a:srgbClr val="080808"/>
                </a:solidFill>
                <a:highlight>
                  <a:srgbClr val="FFFFFF"/>
                </a:highlight>
                <a:latin typeface="Courier New"/>
                <a:ea typeface="Courier New"/>
                <a:cs typeface="Courier New"/>
                <a:sym typeface="Courier New"/>
              </a:rPr>
              <a:t>       delay(</a:t>
            </a:r>
            <a:r>
              <a:rPr lang="ru-RU" sz="2000" b="1">
                <a:solidFill>
                  <a:srgbClr val="1750EB"/>
                </a:solidFill>
                <a:highlight>
                  <a:srgbClr val="FFFFFF"/>
                </a:highlight>
                <a:latin typeface="Courier New"/>
                <a:ea typeface="Courier New"/>
                <a:cs typeface="Courier New"/>
                <a:sym typeface="Courier New"/>
              </a:rPr>
              <a:t>2000</a:t>
            </a:r>
            <a:r>
              <a:rPr lang="ru-RU" sz="2000" b="1">
                <a:solidFill>
                  <a:srgbClr val="080808"/>
                </a:solidFill>
                <a:highlight>
                  <a:srgbClr val="FFFFFF"/>
                </a:highlight>
                <a:latin typeface="Courier New"/>
                <a:ea typeface="Courier New"/>
                <a:cs typeface="Courier New"/>
                <a:sym typeface="Courier New"/>
              </a:rPr>
              <a:t>)</a:t>
            </a:r>
            <a:endParaRPr sz="20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2000" b="1">
                <a:solidFill>
                  <a:srgbClr val="080808"/>
                </a:solidFill>
                <a:highlight>
                  <a:srgbClr val="FFFFFF"/>
                </a:highlight>
                <a:latin typeface="Courier New"/>
                <a:ea typeface="Courier New"/>
                <a:cs typeface="Courier New"/>
                <a:sym typeface="Courier New"/>
              </a:rPr>
              <a:t>       Toast.makeToast(context, </a:t>
            </a:r>
            <a:r>
              <a:rPr lang="ru-RU" sz="2000" b="1">
                <a:solidFill>
                  <a:srgbClr val="067D17"/>
                </a:solidFill>
                <a:highlight>
                  <a:srgbClr val="FFFFFF"/>
                </a:highlight>
                <a:latin typeface="Courier New"/>
                <a:ea typeface="Courier New"/>
                <a:cs typeface="Courier New"/>
                <a:sym typeface="Courier New"/>
              </a:rPr>
              <a:t>"🎊 Surprise 🎊"</a:t>
            </a:r>
            <a:r>
              <a:rPr lang="ru-RU" sz="2000" b="1">
                <a:solidFill>
                  <a:srgbClr val="080808"/>
                </a:solidFill>
                <a:highlight>
                  <a:srgbClr val="FFFFFF"/>
                </a:highlight>
                <a:latin typeface="Courier New"/>
                <a:ea typeface="Courier New"/>
                <a:cs typeface="Courier New"/>
                <a:sym typeface="Courier New"/>
              </a:rPr>
              <a:t>, Toast.LENGTH_SHORT).show()</a:t>
            </a:r>
            <a:endParaRPr sz="20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2000" b="1">
                <a:solidFill>
                  <a:srgbClr val="080808"/>
                </a:solidFill>
                <a:highlight>
                  <a:srgbClr val="FFFFFF"/>
                </a:highlight>
                <a:latin typeface="Courier New"/>
                <a:ea typeface="Courier New"/>
                <a:cs typeface="Courier New"/>
                <a:sym typeface="Courier New"/>
              </a:rPr>
              <a:t>   }</a:t>
            </a:r>
            <a:endParaRPr sz="20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2000" b="1">
                <a:solidFill>
                  <a:srgbClr val="080808"/>
                </a:solidFill>
                <a:highlight>
                  <a:srgbClr val="FFFFFF"/>
                </a:highlight>
                <a:latin typeface="Courier New"/>
                <a:ea typeface="Courier New"/>
                <a:cs typeface="Courier New"/>
                <a:sym typeface="Courier New"/>
              </a:rPr>
              <a:t>}</a:t>
            </a:r>
            <a:endParaRPr sz="20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200" b="1">
              <a:solidFill>
                <a:srgbClr val="9E880D"/>
              </a:solidFill>
              <a:highlight>
                <a:srgbClr val="FFFFFF"/>
              </a:highlight>
              <a:latin typeface="Courier New"/>
              <a:ea typeface="Courier New"/>
              <a:cs typeface="Courier New"/>
              <a:sym typeface="Courier New"/>
            </a:endParaRPr>
          </a:p>
        </p:txBody>
      </p:sp>
      <p:pic>
        <p:nvPicPr>
          <p:cNvPr id="415" name="Google Shape;415;g3165dd053d7_0_286"/>
          <p:cNvPicPr preferRelativeResize="0"/>
          <p:nvPr/>
        </p:nvPicPr>
        <p:blipFill>
          <a:blip r:embed="rId3">
            <a:alphaModFix/>
          </a:blip>
          <a:stretch>
            <a:fillRect/>
          </a:stretch>
        </p:blipFill>
        <p:spPr>
          <a:xfrm>
            <a:off x="7392425" y="1248397"/>
            <a:ext cx="4389450" cy="4389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0"/>
        <p:cNvGrpSpPr/>
        <p:nvPr/>
      </p:nvGrpSpPr>
      <p:grpSpPr>
        <a:xfrm>
          <a:off x="0" y="0"/>
          <a:ext cx="0" cy="0"/>
          <a:chOff x="0" y="0"/>
          <a:chExt cx="0" cy="0"/>
        </a:xfrm>
      </p:grpSpPr>
      <p:sp>
        <p:nvSpPr>
          <p:cNvPr id="421" name="Google Shape;421;g3165dd053d7_0_304"/>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rememberCoroutineScope</a:t>
            </a:r>
            <a:endParaRPr/>
          </a:p>
        </p:txBody>
      </p:sp>
      <p:sp>
        <p:nvSpPr>
          <p:cNvPr id="422" name="Google Shape;422;g3165dd053d7_0_304"/>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423" name="Google Shape;423;g3165dd053d7_0_304"/>
          <p:cNvSpPr txBox="1"/>
          <p:nvPr/>
        </p:nvSpPr>
        <p:spPr>
          <a:xfrm>
            <a:off x="107700" y="875825"/>
            <a:ext cx="7239900" cy="147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RU" sz="1500">
                <a:solidFill>
                  <a:srgbClr val="4A86E8"/>
                </a:solidFill>
                <a:highlight>
                  <a:srgbClr val="FFFFFF"/>
                </a:highlight>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Поскольку LaunchedEffect является составной функцией, её можно использовать только внутри других составных функций. Чтобы запустить корутину вне составной функции, но с таким ограничением, чтобы она автоматически отменялась при выходе из составной функции, используйте rememberCoroutineScope. </a:t>
            </a:r>
            <a:endParaRPr sz="1700">
              <a:solidFill>
                <a:srgbClr val="4A86E8"/>
              </a:solidFill>
              <a:latin typeface="Roboto Medium"/>
              <a:ea typeface="Roboto Medium"/>
              <a:cs typeface="Roboto Medium"/>
              <a:sym typeface="Roboto Medium"/>
            </a:endParaRPr>
          </a:p>
        </p:txBody>
      </p:sp>
      <p:sp>
        <p:nvSpPr>
          <p:cNvPr id="424" name="Google Shape;424;g3165dd053d7_0_304"/>
          <p:cNvSpPr txBox="1"/>
          <p:nvPr/>
        </p:nvSpPr>
        <p:spPr>
          <a:xfrm>
            <a:off x="179325" y="2353325"/>
            <a:ext cx="6937500" cy="489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b="1">
                <a:solidFill>
                  <a:srgbClr val="9E880D"/>
                </a:solidFill>
                <a:highlight>
                  <a:srgbClr val="FFFFFF"/>
                </a:highlight>
                <a:latin typeface="Courier New"/>
                <a:ea typeface="Courier New"/>
                <a:cs typeface="Courier New"/>
                <a:sym typeface="Courier New"/>
              </a:rPr>
              <a:t>@Composable</a:t>
            </a:r>
            <a:endParaRPr sz="17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033B3"/>
                </a:solidFill>
                <a:highlight>
                  <a:srgbClr val="FFFFFF"/>
                </a:highlight>
                <a:latin typeface="Courier New"/>
                <a:ea typeface="Courier New"/>
                <a:cs typeface="Courier New"/>
                <a:sym typeface="Courier New"/>
              </a:rPr>
              <a:t>fun </a:t>
            </a:r>
            <a:r>
              <a:rPr lang="ru-RU" sz="1700" b="1">
                <a:solidFill>
                  <a:srgbClr val="00627A"/>
                </a:solidFill>
                <a:highlight>
                  <a:srgbClr val="FFFFFF"/>
                </a:highlight>
                <a:latin typeface="Courier New"/>
                <a:ea typeface="Courier New"/>
                <a:cs typeface="Courier New"/>
                <a:sym typeface="Courier New"/>
              </a:rPr>
              <a:t>MyComposableExample</a:t>
            </a:r>
            <a:r>
              <a:rPr lang="ru-RU" sz="1700" b="1">
                <a:solidFill>
                  <a:srgbClr val="080808"/>
                </a:solidFill>
                <a:highlight>
                  <a:srgbClr val="FFFFFF"/>
                </a:highlight>
                <a:latin typeface="Courier New"/>
                <a:ea typeface="Courier New"/>
                <a:cs typeface="Courier New"/>
                <a:sym typeface="Courier New"/>
              </a:rPr>
              <a:t>() {</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a:t>
            </a:r>
            <a:r>
              <a:rPr lang="ru-RU" sz="1700" b="1">
                <a:solidFill>
                  <a:srgbClr val="0033B3"/>
                </a:solidFill>
                <a:highlight>
                  <a:srgbClr val="FFFFFF"/>
                </a:highlight>
                <a:latin typeface="Courier New"/>
                <a:ea typeface="Courier New"/>
                <a:cs typeface="Courier New"/>
                <a:sym typeface="Courier New"/>
              </a:rPr>
              <a:t>val </a:t>
            </a:r>
            <a:r>
              <a:rPr lang="ru-RU" sz="1700" b="1">
                <a:highlight>
                  <a:srgbClr val="FFFFFF"/>
                </a:highlight>
                <a:latin typeface="Courier New"/>
                <a:ea typeface="Courier New"/>
                <a:cs typeface="Courier New"/>
                <a:sym typeface="Courier New"/>
              </a:rPr>
              <a:t>scope </a:t>
            </a:r>
            <a:r>
              <a:rPr lang="ru-RU" sz="1700" b="1">
                <a:solidFill>
                  <a:srgbClr val="080808"/>
                </a:solidFill>
                <a:highlight>
                  <a:srgbClr val="FFFFFF"/>
                </a:highlight>
                <a:latin typeface="Courier New"/>
                <a:ea typeface="Courier New"/>
                <a:cs typeface="Courier New"/>
                <a:sym typeface="Courier New"/>
              </a:rPr>
              <a:t>= rememberCoroutineScope()</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a:t>
            </a:r>
            <a:r>
              <a:rPr lang="ru-RU" sz="1700" b="1">
                <a:solidFill>
                  <a:srgbClr val="0033B3"/>
                </a:solidFill>
                <a:highlight>
                  <a:srgbClr val="FFFFFF"/>
                </a:highlight>
                <a:latin typeface="Courier New"/>
                <a:ea typeface="Courier New"/>
                <a:cs typeface="Courier New"/>
                <a:sym typeface="Courier New"/>
              </a:rPr>
              <a:t>val </a:t>
            </a:r>
            <a:r>
              <a:rPr lang="ru-RU" sz="1700" b="1">
                <a:highlight>
                  <a:srgbClr val="FFFFFF"/>
                </a:highlight>
                <a:latin typeface="Courier New"/>
                <a:ea typeface="Courier New"/>
                <a:cs typeface="Courier New"/>
                <a:sym typeface="Courier New"/>
              </a:rPr>
              <a:t>countDown </a:t>
            </a:r>
            <a:r>
              <a:rPr lang="ru-RU" sz="1700" b="1">
                <a:solidFill>
                  <a:srgbClr val="0033B3"/>
                </a:solidFill>
                <a:highlight>
                  <a:srgbClr val="FFFFFF"/>
                </a:highlight>
                <a:latin typeface="Courier New"/>
                <a:ea typeface="Courier New"/>
                <a:cs typeface="Courier New"/>
                <a:sym typeface="Courier New"/>
              </a:rPr>
              <a:t>by </a:t>
            </a:r>
            <a:r>
              <a:rPr lang="ru-RU" sz="1700" b="1">
                <a:solidFill>
                  <a:srgbClr val="080808"/>
                </a:solidFill>
                <a:highlight>
                  <a:srgbClr val="FFFFFF"/>
                </a:highlight>
                <a:latin typeface="Courier New"/>
                <a:ea typeface="Courier New"/>
                <a:cs typeface="Courier New"/>
                <a:sym typeface="Courier New"/>
              </a:rPr>
              <a:t>remember { mutableStateOf(</a:t>
            </a:r>
            <a:r>
              <a:rPr lang="ru-RU" sz="1700" b="1">
                <a:solidFill>
                  <a:srgbClr val="1750EB"/>
                </a:solidFill>
                <a:highlight>
                  <a:srgbClr val="FFFFFF"/>
                </a:highlight>
                <a:latin typeface="Courier New"/>
                <a:ea typeface="Courier New"/>
                <a:cs typeface="Courier New"/>
                <a:sym typeface="Courier New"/>
              </a:rPr>
              <a:t>1000</a:t>
            </a:r>
            <a:r>
              <a:rPr lang="ru-RU" sz="1700" b="1">
                <a:solidFill>
                  <a:srgbClr val="080808"/>
                </a:solidFill>
                <a:highlight>
                  <a:srgbClr val="FFFFFF"/>
                </a:highlight>
                <a:latin typeface="Courier New"/>
                <a:ea typeface="Courier New"/>
                <a:cs typeface="Courier New"/>
                <a:sym typeface="Courier New"/>
              </a:rPr>
              <a:t>) }</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Button(</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a:t>
            </a:r>
            <a:r>
              <a:rPr lang="ru-RU" sz="1700" b="1">
                <a:solidFill>
                  <a:srgbClr val="4A86E8"/>
                </a:solidFill>
                <a:highlight>
                  <a:srgbClr val="FFFFFF"/>
                </a:highlight>
                <a:latin typeface="Courier New"/>
                <a:ea typeface="Courier New"/>
                <a:cs typeface="Courier New"/>
                <a:sym typeface="Courier New"/>
              </a:rPr>
              <a:t>onClick = </a:t>
            </a:r>
            <a:r>
              <a:rPr lang="ru-RU" sz="1700" b="1">
                <a:solidFill>
                  <a:srgbClr val="080808"/>
                </a:solidFill>
                <a:highlight>
                  <a:srgbClr val="FFFFFF"/>
                </a:highlight>
                <a:latin typeface="Courier New"/>
                <a:ea typeface="Courier New"/>
                <a:cs typeface="Courier New"/>
                <a:sym typeface="Courier New"/>
              </a:rPr>
              <a:t>{</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a:t>
            </a:r>
            <a:r>
              <a:rPr lang="ru-RU" sz="1700" b="1">
                <a:highlight>
                  <a:srgbClr val="FFFFFF"/>
                </a:highlight>
                <a:latin typeface="Courier New"/>
                <a:ea typeface="Courier New"/>
                <a:cs typeface="Courier New"/>
                <a:sym typeface="Courier New"/>
              </a:rPr>
              <a:t>scope</a:t>
            </a:r>
            <a:r>
              <a:rPr lang="ru-RU" sz="1700" b="1">
                <a:solidFill>
                  <a:srgbClr val="080808"/>
                </a:solidFill>
                <a:highlight>
                  <a:srgbClr val="FFFFFF"/>
                </a:highlight>
                <a:latin typeface="Courier New"/>
                <a:ea typeface="Courier New"/>
                <a:cs typeface="Courier New"/>
                <a:sym typeface="Courier New"/>
              </a:rPr>
              <a:t>.launch {</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delay(</a:t>
            </a:r>
            <a:r>
              <a:rPr lang="ru-RU" sz="1700" b="1">
                <a:solidFill>
                  <a:srgbClr val="1750EB"/>
                </a:solidFill>
                <a:highlight>
                  <a:srgbClr val="FFFFFF"/>
                </a:highlight>
                <a:latin typeface="Courier New"/>
                <a:ea typeface="Courier New"/>
                <a:cs typeface="Courier New"/>
                <a:sym typeface="Courier New"/>
              </a:rPr>
              <a:t>1000</a:t>
            </a:r>
            <a:r>
              <a:rPr lang="ru-RU" sz="1700" b="1">
                <a:solidFill>
                  <a:srgbClr val="080808"/>
                </a:solidFill>
                <a:highlight>
                  <a:srgbClr val="FFFFFF"/>
                </a:highlight>
                <a:latin typeface="Courier New"/>
                <a:ea typeface="Courier New"/>
                <a:cs typeface="Courier New"/>
                <a:sym typeface="Courier New"/>
              </a:rPr>
              <a:t>)</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a:t>
            </a:r>
            <a:r>
              <a:rPr lang="ru-RU" sz="1700" b="1">
                <a:highlight>
                  <a:srgbClr val="FFFFFF"/>
                </a:highlight>
                <a:latin typeface="Courier New"/>
                <a:ea typeface="Courier New"/>
                <a:cs typeface="Courier New"/>
                <a:sym typeface="Courier New"/>
              </a:rPr>
              <a:t>countDown</a:t>
            </a:r>
            <a:r>
              <a:rPr lang="ru-RU" sz="1700" b="1">
                <a:solidFill>
                  <a:srgbClr val="080808"/>
                </a:solidFill>
                <a:highlight>
                  <a:srgbClr val="FFFFFF"/>
                </a:highlight>
                <a:latin typeface="Courier New"/>
                <a:ea typeface="Courier New"/>
                <a:cs typeface="Courier New"/>
                <a:sym typeface="Courier New"/>
              </a:rPr>
              <a:t>--</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 {</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Text(</a:t>
            </a:r>
            <a:r>
              <a:rPr lang="ru-RU" sz="1700" b="1">
                <a:solidFill>
                  <a:srgbClr val="4A86E8"/>
                </a:solidFill>
                <a:highlight>
                  <a:srgbClr val="FFFFFF"/>
                </a:highlight>
                <a:latin typeface="Courier New"/>
                <a:ea typeface="Courier New"/>
                <a:cs typeface="Courier New"/>
                <a:sym typeface="Courier New"/>
              </a:rPr>
              <a:t>text = </a:t>
            </a:r>
            <a:r>
              <a:rPr lang="ru-RU" sz="1700" b="1">
                <a:highlight>
                  <a:srgbClr val="FFFFFF"/>
                </a:highlight>
                <a:latin typeface="Courier New"/>
                <a:ea typeface="Courier New"/>
                <a:cs typeface="Courier New"/>
                <a:sym typeface="Courier New"/>
              </a:rPr>
              <a:t>countDown</a:t>
            </a:r>
            <a:r>
              <a:rPr lang="ru-RU" sz="1700" b="1">
                <a:solidFill>
                  <a:srgbClr val="080808"/>
                </a:solidFill>
                <a:highlight>
                  <a:srgbClr val="FFFFFF"/>
                </a:highlight>
                <a:latin typeface="Courier New"/>
                <a:ea typeface="Courier New"/>
                <a:cs typeface="Courier New"/>
                <a:sym typeface="Courier New"/>
              </a:rPr>
              <a:t>.toString())</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   }</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700" b="1">
                <a:solidFill>
                  <a:srgbClr val="080808"/>
                </a:solidFill>
                <a:highlight>
                  <a:srgbClr val="FFFFFF"/>
                </a:highlight>
                <a:latin typeface="Courier New"/>
                <a:ea typeface="Courier New"/>
                <a:cs typeface="Courier New"/>
                <a:sym typeface="Courier New"/>
              </a:rPr>
              <a:t>}</a:t>
            </a:r>
            <a:endParaRPr sz="17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700" b="1">
              <a:solidFill>
                <a:srgbClr val="9E880D"/>
              </a:solidFill>
              <a:highlight>
                <a:srgbClr val="FFFFFF"/>
              </a:highlight>
              <a:latin typeface="Courier New"/>
              <a:ea typeface="Courier New"/>
              <a:cs typeface="Courier New"/>
              <a:sym typeface="Courier New"/>
            </a:endParaRPr>
          </a:p>
        </p:txBody>
      </p:sp>
      <p:pic>
        <p:nvPicPr>
          <p:cNvPr id="425" name="Google Shape;425;g3165dd053d7_0_304"/>
          <p:cNvPicPr preferRelativeResize="0"/>
          <p:nvPr/>
        </p:nvPicPr>
        <p:blipFill>
          <a:blip r:embed="rId4">
            <a:alphaModFix/>
          </a:blip>
          <a:stretch>
            <a:fillRect/>
          </a:stretch>
        </p:blipFill>
        <p:spPr>
          <a:xfrm>
            <a:off x="7679300" y="1375603"/>
            <a:ext cx="4405775" cy="507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30"/>
        <p:cNvGrpSpPr/>
        <p:nvPr/>
      </p:nvGrpSpPr>
      <p:grpSpPr>
        <a:xfrm>
          <a:off x="0" y="0"/>
          <a:ext cx="0" cy="0"/>
          <a:chOff x="0" y="0"/>
          <a:chExt cx="0" cy="0"/>
        </a:xfrm>
      </p:grpSpPr>
      <p:sp>
        <p:nvSpPr>
          <p:cNvPr id="431" name="Google Shape;431;g3165dd053d7_0_324"/>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rememberUpdatedState()</a:t>
            </a:r>
            <a:endParaRPr/>
          </a:p>
        </p:txBody>
      </p:sp>
      <p:sp>
        <p:nvSpPr>
          <p:cNvPr id="432" name="Google Shape;432;g3165dd053d7_0_324"/>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433" name="Google Shape;433;g3165dd053d7_0_324"/>
          <p:cNvSpPr txBox="1"/>
          <p:nvPr/>
        </p:nvSpPr>
        <p:spPr>
          <a:xfrm>
            <a:off x="107700" y="875825"/>
            <a:ext cx="7239900" cy="205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RU" sz="1500">
                <a:solidFill>
                  <a:srgbClr val="4A86E8"/>
                </a:solidFill>
                <a:highlight>
                  <a:srgbClr val="FFFFFF"/>
                </a:highlight>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LaunchedEffect перезапускается при изменении одного из ключевых параметров. </a:t>
            </a:r>
            <a:endParaRPr/>
          </a:p>
          <a:p>
            <a:pPr marL="0" lvl="0" indent="0" algn="l" rtl="0">
              <a:lnSpc>
                <a:spcPct val="115000"/>
              </a:lnSpc>
              <a:spcBef>
                <a:spcPts val="1200"/>
              </a:spcBef>
              <a:spcAft>
                <a:spcPts val="0"/>
              </a:spcAft>
              <a:buNone/>
            </a:pPr>
            <a:r>
              <a:rPr lang="ru-RU" sz="1500">
                <a:solidFill>
                  <a:srgbClr val="4A86E8"/>
                </a:solidFill>
                <a:highlight>
                  <a:srgbClr val="FFFFFF"/>
                </a:highlight>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Однако в некоторых ситуациях вы можете захотеть сохранить значение в эффекте, чтобы при его изменении эффект не перезапускался. </a:t>
            </a:r>
            <a:endParaRPr/>
          </a:p>
          <a:p>
            <a:pPr marL="0" lvl="0" indent="0" algn="l" rtl="0">
              <a:lnSpc>
                <a:spcPct val="115000"/>
              </a:lnSpc>
              <a:spcBef>
                <a:spcPts val="1200"/>
              </a:spcBef>
              <a:spcAft>
                <a:spcPts val="1200"/>
              </a:spcAft>
              <a:buNone/>
            </a:pPr>
            <a:r>
              <a:rPr lang="ru-RU" sz="1500">
                <a:solidFill>
                  <a:srgbClr val="4A86E8"/>
                </a:solidFill>
                <a:highlight>
                  <a:srgbClr val="FFFFFF"/>
                </a:highlight>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Для этого необходимо использовать rememberUpdatedState для создания ссылки на это значение, которое можно сохранить и обновить.</a:t>
            </a:r>
            <a:endParaRPr sz="1700">
              <a:solidFill>
                <a:srgbClr val="4A86E8"/>
              </a:solidFill>
              <a:latin typeface="Roboto Medium"/>
              <a:ea typeface="Roboto Medium"/>
              <a:cs typeface="Roboto Medium"/>
              <a:sym typeface="Roboto Medium"/>
            </a:endParaRPr>
          </a:p>
        </p:txBody>
      </p:sp>
      <p:sp>
        <p:nvSpPr>
          <p:cNvPr id="434" name="Google Shape;434;g3165dd053d7_0_324"/>
          <p:cNvSpPr txBox="1"/>
          <p:nvPr/>
        </p:nvSpPr>
        <p:spPr>
          <a:xfrm>
            <a:off x="107700" y="2857575"/>
            <a:ext cx="6937500" cy="407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900" b="1">
                <a:solidFill>
                  <a:srgbClr val="9E880D"/>
                </a:solidFill>
                <a:highlight>
                  <a:srgbClr val="FFFFFF"/>
                </a:highlight>
                <a:latin typeface="Courier New"/>
                <a:ea typeface="Courier New"/>
                <a:cs typeface="Courier New"/>
                <a:sym typeface="Courier New"/>
              </a:rPr>
              <a:t>@composable</a:t>
            </a:r>
            <a:endParaRPr sz="19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033B3"/>
                </a:solidFill>
                <a:highlight>
                  <a:srgbClr val="FFFFFF"/>
                </a:highlight>
                <a:latin typeface="Courier New"/>
                <a:ea typeface="Courier New"/>
                <a:cs typeface="Courier New"/>
                <a:sym typeface="Courier New"/>
              </a:rPr>
              <a:t>fun </a:t>
            </a:r>
            <a:r>
              <a:rPr lang="ru-RU" sz="1900" b="1">
                <a:solidFill>
                  <a:srgbClr val="00627A"/>
                </a:solidFill>
                <a:highlight>
                  <a:srgbClr val="FFFFFF"/>
                </a:highlight>
                <a:latin typeface="Courier New"/>
                <a:ea typeface="Courier New"/>
                <a:cs typeface="Courier New"/>
                <a:sym typeface="Courier New"/>
              </a:rPr>
              <a:t>MyComposableExample</a:t>
            </a:r>
            <a:r>
              <a:rPr lang="ru-RU" sz="1900" b="1">
                <a:solidFill>
                  <a:srgbClr val="080808"/>
                </a:solidFill>
                <a:highlight>
                  <a:srgbClr val="FFFFFF"/>
                </a:highlight>
                <a:latin typeface="Courier New"/>
                <a:ea typeface="Courier New"/>
                <a:cs typeface="Courier New"/>
                <a:sym typeface="Courier New"/>
              </a:rPr>
              <a:t>(</a:t>
            </a:r>
            <a:r>
              <a:rPr lang="ru-RU" sz="1900" b="1">
                <a:highlight>
                  <a:srgbClr val="FFFFFF"/>
                </a:highlight>
                <a:latin typeface="Courier New"/>
                <a:ea typeface="Courier New"/>
                <a:cs typeface="Courier New"/>
                <a:sym typeface="Courier New"/>
              </a:rPr>
              <a:t>onTimeout</a:t>
            </a:r>
            <a:r>
              <a:rPr lang="ru-RU" sz="1900" b="1">
                <a:solidFill>
                  <a:srgbClr val="080808"/>
                </a:solidFill>
                <a:highlight>
                  <a:srgbClr val="FFFFFF"/>
                </a:highlight>
                <a:latin typeface="Courier New"/>
                <a:ea typeface="Courier New"/>
                <a:cs typeface="Courier New"/>
                <a:sym typeface="Courier New"/>
              </a:rPr>
              <a:t>: () -&gt; </a:t>
            </a:r>
            <a:r>
              <a:rPr lang="ru-RU" sz="1900" b="1">
                <a:highlight>
                  <a:srgbClr val="FFFFFF"/>
                </a:highlight>
                <a:latin typeface="Courier New"/>
                <a:ea typeface="Courier New"/>
                <a:cs typeface="Courier New"/>
                <a:sym typeface="Courier New"/>
              </a:rPr>
              <a:t>Unit</a:t>
            </a:r>
            <a:r>
              <a:rPr lang="ru-RU" sz="1900" b="1">
                <a:solidFill>
                  <a:srgbClr val="080808"/>
                </a:solidFill>
                <a:highlight>
                  <a:srgbClr val="FFFFFF"/>
                </a:highlight>
                <a:latin typeface="Courier New"/>
                <a:ea typeface="Courier New"/>
                <a:cs typeface="Courier New"/>
                <a:sym typeface="Courier New"/>
              </a:rPr>
              <a:t>) {</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a:t>
            </a:r>
            <a:r>
              <a:rPr lang="ru-RU" sz="1900" b="1">
                <a:solidFill>
                  <a:srgbClr val="0033B3"/>
                </a:solidFill>
                <a:highlight>
                  <a:srgbClr val="FFFFFF"/>
                </a:highlight>
                <a:latin typeface="Courier New"/>
                <a:ea typeface="Courier New"/>
                <a:cs typeface="Courier New"/>
                <a:sym typeface="Courier New"/>
              </a:rPr>
              <a:t>val </a:t>
            </a:r>
            <a:r>
              <a:rPr lang="ru-RU" sz="1900" b="1">
                <a:highlight>
                  <a:srgbClr val="FFFFFF"/>
                </a:highlight>
                <a:latin typeface="Courier New"/>
                <a:ea typeface="Courier New"/>
                <a:cs typeface="Courier New"/>
                <a:sym typeface="Courier New"/>
              </a:rPr>
              <a:t>timer </a:t>
            </a:r>
            <a:r>
              <a:rPr lang="ru-RU" sz="1900" b="1">
                <a:solidFill>
                  <a:srgbClr val="080808"/>
                </a:solidFill>
                <a:highlight>
                  <a:srgbClr val="FFFFFF"/>
                </a:highlight>
                <a:latin typeface="Courier New"/>
                <a:ea typeface="Courier New"/>
                <a:cs typeface="Courier New"/>
                <a:sym typeface="Courier New"/>
              </a:rPr>
              <a:t>= rememberUpdatedState(</a:t>
            </a:r>
            <a:r>
              <a:rPr lang="ru-RU" sz="1900" b="1">
                <a:solidFill>
                  <a:srgbClr val="1750EB"/>
                </a:solidFill>
                <a:highlight>
                  <a:srgbClr val="FFFFFF"/>
                </a:highlight>
                <a:latin typeface="Courier New"/>
                <a:ea typeface="Courier New"/>
                <a:cs typeface="Courier New"/>
                <a:sym typeface="Courier New"/>
              </a:rPr>
              <a:t>0</a:t>
            </a: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LaunchedEffect(</a:t>
            </a:r>
            <a:r>
              <a:rPr lang="ru-RU" sz="1900" b="1">
                <a:highlight>
                  <a:srgbClr val="FFFFFF"/>
                </a:highlight>
                <a:latin typeface="Courier New"/>
                <a:ea typeface="Courier New"/>
                <a:cs typeface="Courier New"/>
                <a:sym typeface="Courier New"/>
              </a:rPr>
              <a:t>timer</a:t>
            </a:r>
            <a:r>
              <a:rPr lang="ru-RU" sz="1900" b="1">
                <a:solidFill>
                  <a:srgbClr val="080808"/>
                </a:solidFill>
                <a:highlight>
                  <a:srgbClr val="FFFFFF"/>
                </a:highlight>
                <a:latin typeface="Courier New"/>
                <a:ea typeface="Courier New"/>
                <a:cs typeface="Courier New"/>
                <a:sym typeface="Courier New"/>
              </a:rPr>
              <a:t>) {</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delay(</a:t>
            </a:r>
            <a:r>
              <a:rPr lang="ru-RU" sz="1900" b="1">
                <a:solidFill>
                  <a:srgbClr val="1750EB"/>
                </a:solidFill>
                <a:highlight>
                  <a:srgbClr val="FFFFFF"/>
                </a:highlight>
                <a:latin typeface="Courier New"/>
                <a:ea typeface="Courier New"/>
                <a:cs typeface="Courier New"/>
                <a:sym typeface="Courier New"/>
              </a:rPr>
              <a:t>5000</a:t>
            </a: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a:t>
            </a:r>
            <a:r>
              <a:rPr lang="ru-RU" sz="1900" b="1">
                <a:highlight>
                  <a:srgbClr val="FFFFFF"/>
                </a:highlight>
                <a:latin typeface="Courier New"/>
                <a:ea typeface="Courier New"/>
                <a:cs typeface="Courier New"/>
                <a:sym typeface="Courier New"/>
              </a:rPr>
              <a:t>onTimeout</a:t>
            </a: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Text(</a:t>
            </a:r>
            <a:r>
              <a:rPr lang="ru-RU" sz="1900" b="1">
                <a:solidFill>
                  <a:srgbClr val="4A86E8"/>
                </a:solidFill>
                <a:highlight>
                  <a:srgbClr val="FFFFFF"/>
                </a:highlight>
                <a:latin typeface="Courier New"/>
                <a:ea typeface="Courier New"/>
                <a:cs typeface="Courier New"/>
                <a:sym typeface="Courier New"/>
              </a:rPr>
              <a:t>text = </a:t>
            </a:r>
            <a:r>
              <a:rPr lang="ru-RU" sz="1900" b="1">
                <a:solidFill>
                  <a:srgbClr val="067D17"/>
                </a:solidFill>
                <a:highlight>
                  <a:srgbClr val="FFFFFF"/>
                </a:highlight>
                <a:latin typeface="Courier New"/>
                <a:ea typeface="Courier New"/>
                <a:cs typeface="Courier New"/>
                <a:sym typeface="Courier New"/>
              </a:rPr>
              <a:t>"The timer is at </a:t>
            </a:r>
            <a:r>
              <a:rPr lang="ru-RU" sz="1900" b="1">
                <a:solidFill>
                  <a:srgbClr val="0037A6"/>
                </a:solidFill>
                <a:highlight>
                  <a:srgbClr val="FFFFFF"/>
                </a:highlight>
                <a:latin typeface="Courier New"/>
                <a:ea typeface="Courier New"/>
                <a:cs typeface="Courier New"/>
                <a:sym typeface="Courier New"/>
              </a:rPr>
              <a:t>${</a:t>
            </a:r>
            <a:r>
              <a:rPr lang="ru-RU" sz="1900" b="1">
                <a:highlight>
                  <a:srgbClr val="FFFFFF"/>
                </a:highlight>
                <a:latin typeface="Courier New"/>
                <a:ea typeface="Courier New"/>
                <a:cs typeface="Courier New"/>
                <a:sym typeface="Courier New"/>
              </a:rPr>
              <a:t>timer</a:t>
            </a:r>
            <a:r>
              <a:rPr lang="ru-RU" sz="1900" b="1">
                <a:solidFill>
                  <a:srgbClr val="080808"/>
                </a:solidFill>
                <a:highlight>
                  <a:srgbClr val="FFFFFF"/>
                </a:highlight>
                <a:latin typeface="Courier New"/>
                <a:ea typeface="Courier New"/>
                <a:cs typeface="Courier New"/>
                <a:sym typeface="Courier New"/>
              </a:rPr>
              <a:t>.value</a:t>
            </a:r>
            <a:r>
              <a:rPr lang="ru-RU" sz="1900" b="1">
                <a:solidFill>
                  <a:srgbClr val="0037A6"/>
                </a:solidFill>
                <a:highlight>
                  <a:srgbClr val="FFFFFF"/>
                </a:highlight>
                <a:latin typeface="Courier New"/>
                <a:ea typeface="Courier New"/>
                <a:cs typeface="Courier New"/>
                <a:sym typeface="Courier New"/>
              </a:rPr>
              <a:t>}</a:t>
            </a:r>
            <a:r>
              <a:rPr lang="ru-RU" sz="1900" b="1">
                <a:solidFill>
                  <a:srgbClr val="067D17"/>
                </a:solidFill>
                <a:highlight>
                  <a:srgbClr val="FFFFFF"/>
                </a:highlight>
                <a:latin typeface="Courier New"/>
                <a:ea typeface="Courier New"/>
                <a:cs typeface="Courier New"/>
                <a:sym typeface="Courier New"/>
              </a:rPr>
              <a:t>"</a:t>
            </a: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500" b="1">
              <a:solidFill>
                <a:srgbClr val="9E880D"/>
              </a:solidFill>
              <a:highlight>
                <a:srgbClr val="FFFFFF"/>
              </a:highlight>
              <a:latin typeface="Courier New"/>
              <a:ea typeface="Courier New"/>
              <a:cs typeface="Courier New"/>
              <a:sym typeface="Courier New"/>
            </a:endParaRPr>
          </a:p>
        </p:txBody>
      </p:sp>
      <p:pic>
        <p:nvPicPr>
          <p:cNvPr id="435" name="Google Shape;435;g3165dd053d7_0_324"/>
          <p:cNvPicPr preferRelativeResize="0"/>
          <p:nvPr/>
        </p:nvPicPr>
        <p:blipFill>
          <a:blip r:embed="rId4">
            <a:alphaModFix/>
          </a:blip>
          <a:stretch>
            <a:fillRect/>
          </a:stretch>
        </p:blipFill>
        <p:spPr>
          <a:xfrm>
            <a:off x="7500000" y="1028222"/>
            <a:ext cx="4539600" cy="42978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0"/>
        <p:cNvGrpSpPr/>
        <p:nvPr/>
      </p:nvGrpSpPr>
      <p:grpSpPr>
        <a:xfrm>
          <a:off x="0" y="0"/>
          <a:ext cx="0" cy="0"/>
          <a:chOff x="0" y="0"/>
          <a:chExt cx="0" cy="0"/>
        </a:xfrm>
      </p:grpSpPr>
      <p:sp>
        <p:nvSpPr>
          <p:cNvPr id="441" name="Google Shape;441;g3165dd053d7_0_338"/>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DisposableEffect</a:t>
            </a:r>
            <a:endParaRPr/>
          </a:p>
        </p:txBody>
      </p:sp>
      <p:sp>
        <p:nvSpPr>
          <p:cNvPr id="442" name="Google Shape;442;g3165dd053d7_0_338"/>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443" name="Google Shape;443;g3165dd053d7_0_338"/>
          <p:cNvSpPr txBox="1"/>
          <p:nvPr/>
        </p:nvSpPr>
        <p:spPr>
          <a:xfrm>
            <a:off x="107700" y="875825"/>
            <a:ext cx="7239900" cy="189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RU" sz="1500">
                <a:solidFill>
                  <a:srgbClr val="4A86E8"/>
                </a:solidFill>
                <a:highlight>
                  <a:srgbClr val="FFFFFF"/>
                </a:highlight>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Для побочных эффектов, которые необходимо очистить после изменения ключей или если компонуемый элемент покидает композицию, используйте DisposableEffect. </a:t>
            </a:r>
            <a:endParaRPr sz="1500">
              <a:solidFill>
                <a:srgbClr val="4A86E8"/>
              </a:solidFill>
              <a:highlight>
                <a:srgbClr val="FFFFFF"/>
              </a:highlight>
              <a:latin typeface="Roboto Medium"/>
              <a:ea typeface="Roboto Medium"/>
              <a:cs typeface="Roboto Medium"/>
              <a:sym typeface="Roboto Medium"/>
            </a:endParaRPr>
          </a:p>
          <a:p>
            <a:pPr marL="0" lvl="0" indent="0" algn="l" rtl="0">
              <a:lnSpc>
                <a:spcPct val="115000"/>
              </a:lnSpc>
              <a:spcBef>
                <a:spcPts val="1200"/>
              </a:spcBef>
              <a:spcAft>
                <a:spcPts val="1200"/>
              </a:spcAft>
              <a:buNone/>
            </a:pPr>
            <a:r>
              <a:rPr lang="ru-RU" sz="1500">
                <a:solidFill>
                  <a:srgbClr val="4A86E8"/>
                </a:solidFill>
                <a:highlight>
                  <a:srgbClr val="FFFFFF"/>
                </a:highlight>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Если DisposableEffect ключи меняются, компонуемый элемент должен удалить (очистить) свой текущий эффект и перезапустить его, вызвав эффект повторно.</a:t>
            </a:r>
            <a:endParaRPr sz="1700">
              <a:solidFill>
                <a:srgbClr val="4A86E8"/>
              </a:solidFill>
              <a:latin typeface="Roboto Medium"/>
              <a:ea typeface="Roboto Medium"/>
              <a:cs typeface="Roboto Medium"/>
              <a:sym typeface="Roboto Medium"/>
            </a:endParaRPr>
          </a:p>
        </p:txBody>
      </p:sp>
      <p:sp>
        <p:nvSpPr>
          <p:cNvPr id="444" name="Google Shape;444;g3165dd053d7_0_338"/>
          <p:cNvSpPr txBox="1"/>
          <p:nvPr/>
        </p:nvSpPr>
        <p:spPr>
          <a:xfrm>
            <a:off x="107700" y="2857575"/>
            <a:ext cx="6937500" cy="42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b="1">
                <a:solidFill>
                  <a:srgbClr val="9E880D"/>
                </a:solidFill>
                <a:highlight>
                  <a:srgbClr val="FFFFFF"/>
                </a:highlight>
                <a:latin typeface="Courier New"/>
                <a:ea typeface="Courier New"/>
                <a:cs typeface="Courier New"/>
                <a:sym typeface="Courier New"/>
              </a:rPr>
              <a:t>@Composable</a:t>
            </a:r>
            <a:endParaRPr sz="16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033B3"/>
                </a:solidFill>
                <a:highlight>
                  <a:srgbClr val="FFFFFF"/>
                </a:highlight>
                <a:latin typeface="Courier New"/>
                <a:ea typeface="Courier New"/>
                <a:cs typeface="Courier New"/>
                <a:sym typeface="Courier New"/>
              </a:rPr>
              <a:t>fun </a:t>
            </a:r>
            <a:r>
              <a:rPr lang="ru-RU" sz="1600" b="1">
                <a:solidFill>
                  <a:srgbClr val="00627A"/>
                </a:solidFill>
                <a:highlight>
                  <a:srgbClr val="FFFFFF"/>
                </a:highlight>
                <a:latin typeface="Courier New"/>
                <a:ea typeface="Courier New"/>
                <a:cs typeface="Courier New"/>
                <a:sym typeface="Courier New"/>
              </a:rPr>
              <a:t>MyComposableExample</a:t>
            </a:r>
            <a:r>
              <a:rPr lang="ru-RU" sz="1600" b="1">
                <a:solidFill>
                  <a:srgbClr val="080808"/>
                </a:solidFill>
                <a:highlight>
                  <a:srgbClr val="FFFFFF"/>
                </a:highlight>
                <a:latin typeface="Courier New"/>
                <a:ea typeface="Courier New"/>
                <a:cs typeface="Courier New"/>
                <a:sym typeface="Courier New"/>
              </a:rPr>
              <a:t>() {</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DisposableEffect(</a:t>
            </a:r>
            <a:r>
              <a:rPr lang="ru-RU" sz="1600" b="1">
                <a:solidFill>
                  <a:srgbClr val="4A86E8"/>
                </a:solidFill>
                <a:highlight>
                  <a:srgbClr val="FFFFFF"/>
                </a:highlight>
                <a:latin typeface="Courier New"/>
                <a:ea typeface="Courier New"/>
                <a:cs typeface="Courier New"/>
                <a:sym typeface="Courier New"/>
              </a:rPr>
              <a:t>key1 = </a:t>
            </a:r>
            <a:r>
              <a:rPr lang="ru-RU" sz="1600" b="1">
                <a:solidFill>
                  <a:srgbClr val="067D17"/>
                </a:solidFill>
                <a:highlight>
                  <a:srgbClr val="FFFFFF"/>
                </a:highlight>
                <a:latin typeface="Courier New"/>
                <a:ea typeface="Courier New"/>
                <a:cs typeface="Courier New"/>
                <a:sym typeface="Courier New"/>
              </a:rPr>
              <a:t>"resourceKey"</a:t>
            </a:r>
            <a:r>
              <a:rPr lang="ru-RU" sz="1600" b="1">
                <a:solidFill>
                  <a:srgbClr val="080808"/>
                </a:solidFill>
                <a:highlight>
                  <a:srgbClr val="FFFFFF"/>
                </a:highlight>
                <a:latin typeface="Courier New"/>
                <a:ea typeface="Courier New"/>
                <a:cs typeface="Courier New"/>
                <a:sym typeface="Courier New"/>
              </a:rPr>
              <a:t>) {</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a:t>
            </a:r>
            <a:r>
              <a:rPr lang="ru-RU" sz="1600" b="1" i="1">
                <a:solidFill>
                  <a:srgbClr val="8C8C8C"/>
                </a:solidFill>
                <a:highlight>
                  <a:srgbClr val="FFFFFF"/>
                </a:highlight>
                <a:latin typeface="Courier New"/>
                <a:ea typeface="Courier New"/>
                <a:cs typeface="Courier New"/>
                <a:sym typeface="Courier New"/>
              </a:rPr>
              <a:t>//use the resource</a:t>
            </a:r>
            <a:endParaRPr sz="16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i="1">
                <a:solidFill>
                  <a:srgbClr val="8C8C8C"/>
                </a:solidFill>
                <a:highlight>
                  <a:srgbClr val="FFFFFF"/>
                </a:highlight>
                <a:latin typeface="Courier New"/>
                <a:ea typeface="Courier New"/>
                <a:cs typeface="Courier New"/>
                <a:sym typeface="Courier New"/>
              </a:rPr>
              <a:t>       </a:t>
            </a:r>
            <a:r>
              <a:rPr lang="ru-RU" sz="1600" b="1">
                <a:solidFill>
                  <a:srgbClr val="0033B3"/>
                </a:solidFill>
                <a:highlight>
                  <a:srgbClr val="FFFFFF"/>
                </a:highlight>
                <a:latin typeface="Courier New"/>
                <a:ea typeface="Courier New"/>
                <a:cs typeface="Courier New"/>
                <a:sym typeface="Courier New"/>
              </a:rPr>
              <a:t>val </a:t>
            </a:r>
            <a:r>
              <a:rPr lang="ru-RU" sz="1600" b="1">
                <a:highlight>
                  <a:srgbClr val="FFFFFF"/>
                </a:highlight>
                <a:latin typeface="Courier New"/>
                <a:ea typeface="Courier New"/>
                <a:cs typeface="Courier New"/>
                <a:sym typeface="Courier New"/>
              </a:rPr>
              <a:t>resource </a:t>
            </a:r>
            <a:r>
              <a:rPr lang="ru-RU" sz="1600" b="1">
                <a:solidFill>
                  <a:srgbClr val="080808"/>
                </a:solidFill>
                <a:highlight>
                  <a:srgbClr val="FFFFFF"/>
                </a:highlight>
                <a:latin typeface="Courier New"/>
                <a:ea typeface="Courier New"/>
                <a:cs typeface="Courier New"/>
                <a:sym typeface="Courier New"/>
              </a:rPr>
              <a:t>= acquireResource()</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a:t>
            </a:r>
            <a:r>
              <a:rPr lang="ru-RU" sz="1600" b="1" i="1">
                <a:solidFill>
                  <a:srgbClr val="8C8C8C"/>
                </a:solidFill>
                <a:highlight>
                  <a:srgbClr val="FFFFFF"/>
                </a:highlight>
                <a:latin typeface="Courier New"/>
                <a:ea typeface="Courier New"/>
                <a:cs typeface="Courier New"/>
                <a:sym typeface="Courier New"/>
              </a:rPr>
              <a:t>//remove block</a:t>
            </a:r>
            <a:endParaRPr sz="16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i="1">
                <a:solidFill>
                  <a:srgbClr val="8C8C8C"/>
                </a:solidFill>
                <a:highlight>
                  <a:srgbClr val="FFFFFF"/>
                </a:highlight>
                <a:latin typeface="Courier New"/>
                <a:ea typeface="Courier New"/>
                <a:cs typeface="Courier New"/>
                <a:sym typeface="Courier New"/>
              </a:rPr>
              <a:t>       </a:t>
            </a:r>
            <a:r>
              <a:rPr lang="ru-RU" sz="1600" b="1">
                <a:solidFill>
                  <a:srgbClr val="080808"/>
                </a:solidFill>
                <a:highlight>
                  <a:srgbClr val="FFFFFF"/>
                </a:highlight>
                <a:latin typeface="Courier New"/>
                <a:ea typeface="Courier New"/>
                <a:cs typeface="Courier New"/>
                <a:sym typeface="Courier New"/>
              </a:rPr>
              <a:t>onDispose {</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a:t>
            </a:r>
            <a:r>
              <a:rPr lang="ru-RU" sz="1600" b="1" i="1">
                <a:solidFill>
                  <a:srgbClr val="8C8C8C"/>
                </a:solidFill>
                <a:highlight>
                  <a:srgbClr val="FFFFFF"/>
                </a:highlight>
                <a:latin typeface="Courier New"/>
                <a:ea typeface="Courier New"/>
                <a:cs typeface="Courier New"/>
                <a:sym typeface="Courier New"/>
              </a:rPr>
              <a:t>//remove the resources after used</a:t>
            </a:r>
            <a:endParaRPr sz="16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i="1">
                <a:solidFill>
                  <a:srgbClr val="8C8C8C"/>
                </a:solidFill>
                <a:highlight>
                  <a:srgbClr val="FFFFFF"/>
                </a:highlight>
                <a:latin typeface="Courier New"/>
                <a:ea typeface="Courier New"/>
                <a:cs typeface="Courier New"/>
                <a:sym typeface="Courier New"/>
              </a:rPr>
              <a:t>           </a:t>
            </a:r>
            <a:r>
              <a:rPr lang="ru-RU" sz="1600" b="1">
                <a:solidFill>
                  <a:srgbClr val="080808"/>
                </a:solidFill>
                <a:highlight>
                  <a:srgbClr val="FFFFFF"/>
                </a:highlight>
                <a:latin typeface="Courier New"/>
                <a:ea typeface="Courier New"/>
                <a:cs typeface="Courier New"/>
                <a:sym typeface="Courier New"/>
              </a:rPr>
              <a:t>releaseResource(</a:t>
            </a:r>
            <a:r>
              <a:rPr lang="ru-RU" sz="1600" b="1">
                <a:highlight>
                  <a:srgbClr val="FFFFFF"/>
                </a:highlight>
                <a:latin typeface="Courier New"/>
                <a:ea typeface="Courier New"/>
                <a:cs typeface="Courier New"/>
                <a:sym typeface="Courier New"/>
              </a:rPr>
              <a:t>resource</a:t>
            </a:r>
            <a:r>
              <a:rPr lang="ru-RU" sz="1600" b="1">
                <a:solidFill>
                  <a:srgbClr val="080808"/>
                </a:solidFill>
                <a:highlight>
                  <a:srgbClr val="FFFFFF"/>
                </a:highlight>
                <a:latin typeface="Courier New"/>
                <a:ea typeface="Courier New"/>
                <a:cs typeface="Courier New"/>
                <a:sym typeface="Courier New"/>
              </a:rPr>
              <a:t>)</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a:t>
            </a:r>
            <a:r>
              <a:rPr lang="ru-RU" sz="1600" b="1" i="1">
                <a:solidFill>
                  <a:srgbClr val="8C8C8C"/>
                </a:solidFill>
                <a:highlight>
                  <a:srgbClr val="FFFFFF"/>
                </a:highlight>
                <a:latin typeface="Courier New"/>
                <a:ea typeface="Courier New"/>
                <a:cs typeface="Courier New"/>
                <a:sym typeface="Courier New"/>
              </a:rPr>
              <a:t>// ...</a:t>
            </a:r>
            <a:endParaRPr sz="16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400" b="1">
              <a:solidFill>
                <a:srgbClr val="9E880D"/>
              </a:solidFill>
              <a:highlight>
                <a:srgbClr val="FFFFFF"/>
              </a:highlight>
              <a:latin typeface="Courier New"/>
              <a:ea typeface="Courier New"/>
              <a:cs typeface="Courier New"/>
              <a:sym typeface="Courier New"/>
            </a:endParaRPr>
          </a:p>
        </p:txBody>
      </p:sp>
      <p:pic>
        <p:nvPicPr>
          <p:cNvPr id="445" name="Google Shape;445;g3165dd053d7_0_338"/>
          <p:cNvPicPr preferRelativeResize="0"/>
          <p:nvPr/>
        </p:nvPicPr>
        <p:blipFill>
          <a:blip r:embed="rId4">
            <a:alphaModFix/>
          </a:blip>
          <a:stretch>
            <a:fillRect/>
          </a:stretch>
        </p:blipFill>
        <p:spPr>
          <a:xfrm>
            <a:off x="7347607" y="2330825"/>
            <a:ext cx="4135875" cy="2846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0"/>
        <p:cNvGrpSpPr/>
        <p:nvPr/>
      </p:nvGrpSpPr>
      <p:grpSpPr>
        <a:xfrm>
          <a:off x="0" y="0"/>
          <a:ext cx="0" cy="0"/>
          <a:chOff x="0" y="0"/>
          <a:chExt cx="0" cy="0"/>
        </a:xfrm>
      </p:grpSpPr>
      <p:pic>
        <p:nvPicPr>
          <p:cNvPr id="191" name="Google Shape;191;p3"/>
          <p:cNvPicPr preferRelativeResize="0"/>
          <p:nvPr/>
        </p:nvPicPr>
        <p:blipFill rotWithShape="1">
          <a:blip r:embed="rId3">
            <a:alphaModFix/>
          </a:blip>
          <a:srcRect/>
          <a:stretch/>
        </p:blipFill>
        <p:spPr>
          <a:xfrm>
            <a:off x="7285417" y="3709374"/>
            <a:ext cx="4667900" cy="2237875"/>
          </a:xfrm>
          <a:prstGeom prst="rect">
            <a:avLst/>
          </a:prstGeom>
          <a:noFill/>
          <a:ln>
            <a:noFill/>
          </a:ln>
        </p:spPr>
      </p:pic>
      <p:pic>
        <p:nvPicPr>
          <p:cNvPr id="192" name="Google Shape;192;p3" descr="A still more complex layout, using modifiers to change how the graphics are arranged and which areas respond to user input"/>
          <p:cNvPicPr preferRelativeResize="0"/>
          <p:nvPr/>
        </p:nvPicPr>
        <p:blipFill rotWithShape="1">
          <a:blip r:embed="rId4">
            <a:alphaModFix/>
          </a:blip>
          <a:srcRect/>
          <a:stretch/>
        </p:blipFill>
        <p:spPr>
          <a:xfrm>
            <a:off x="369025" y="369476"/>
            <a:ext cx="6134400" cy="5401575"/>
          </a:xfrm>
          <a:prstGeom prst="rect">
            <a:avLst/>
          </a:prstGeom>
          <a:noFill/>
          <a:ln>
            <a:noFill/>
          </a:ln>
        </p:spPr>
      </p:pic>
      <p:pic>
        <p:nvPicPr>
          <p:cNvPr id="193" name="Google Shape;193;p3"/>
          <p:cNvPicPr preferRelativeResize="0"/>
          <p:nvPr/>
        </p:nvPicPr>
        <p:blipFill>
          <a:blip r:embed="rId5">
            <a:alphaModFix/>
          </a:blip>
          <a:stretch>
            <a:fillRect/>
          </a:stretch>
        </p:blipFill>
        <p:spPr>
          <a:xfrm>
            <a:off x="7285425" y="369475"/>
            <a:ext cx="4398700" cy="2874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0"/>
        <p:cNvGrpSpPr/>
        <p:nvPr/>
      </p:nvGrpSpPr>
      <p:grpSpPr>
        <a:xfrm>
          <a:off x="0" y="0"/>
          <a:ext cx="0" cy="0"/>
          <a:chOff x="0" y="0"/>
          <a:chExt cx="0" cy="0"/>
        </a:xfrm>
      </p:grpSpPr>
      <p:sp>
        <p:nvSpPr>
          <p:cNvPr id="451" name="Google Shape;451;g3165dd053d7_0_356"/>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SideEffect</a:t>
            </a:r>
            <a:endParaRPr/>
          </a:p>
        </p:txBody>
      </p:sp>
      <p:sp>
        <p:nvSpPr>
          <p:cNvPr id="452" name="Google Shape;452;g3165dd053d7_0_356"/>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453" name="Google Shape;453;g3165dd053d7_0_356"/>
          <p:cNvSpPr txBox="1"/>
          <p:nvPr/>
        </p:nvSpPr>
        <p:spPr>
          <a:xfrm>
            <a:off x="107700" y="875825"/>
            <a:ext cx="7239900" cy="231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RU" sz="1500">
                <a:solidFill>
                  <a:srgbClr val="4A86E8"/>
                </a:solidFill>
                <a:highlight>
                  <a:srgbClr val="FFFFFF"/>
                </a:highlight>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Чтобы поделиться состоянием Compose с объектами, не управляемыми Compose, используйте SideEffect composable. </a:t>
            </a:r>
            <a:endParaRPr sz="1500">
              <a:solidFill>
                <a:srgbClr val="4A86E8"/>
              </a:solidFill>
              <a:highlight>
                <a:srgbClr val="FFFFFF"/>
              </a:highlight>
              <a:latin typeface="Roboto Medium"/>
              <a:ea typeface="Roboto Medium"/>
              <a:cs typeface="Roboto Medium"/>
              <a:sym typeface="Roboto Medium"/>
            </a:endParaRPr>
          </a:p>
          <a:p>
            <a:pPr marL="0" lvl="0" indent="0" algn="l" rtl="0">
              <a:lnSpc>
                <a:spcPct val="115000"/>
              </a:lnSpc>
              <a:spcBef>
                <a:spcPts val="1200"/>
              </a:spcBef>
              <a:spcAft>
                <a:spcPts val="0"/>
              </a:spcAft>
              <a:buNone/>
            </a:pPr>
            <a:r>
              <a:rPr lang="ru-RU" sz="1500">
                <a:solidFill>
                  <a:srgbClr val="4A86E8"/>
                </a:solidFill>
                <a:highlight>
                  <a:srgbClr val="FFFFFF"/>
                </a:highlight>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Использование SideEffect гарантирует, что эффект будет выполняться после каждой успешной перекомпоновки. </a:t>
            </a:r>
            <a:endParaRPr sz="1500">
              <a:solidFill>
                <a:srgbClr val="4A86E8"/>
              </a:solidFill>
              <a:highlight>
                <a:srgbClr val="FFFFFF"/>
              </a:highlight>
              <a:latin typeface="Roboto Medium"/>
              <a:ea typeface="Roboto Medium"/>
              <a:cs typeface="Roboto Medium"/>
              <a:sym typeface="Roboto Medium"/>
            </a:endParaRPr>
          </a:p>
          <a:p>
            <a:pPr marL="0" lvl="0" indent="0" algn="l" rtl="0">
              <a:lnSpc>
                <a:spcPct val="115000"/>
              </a:lnSpc>
              <a:spcBef>
                <a:spcPts val="1200"/>
              </a:spcBef>
              <a:spcAft>
                <a:spcPts val="1200"/>
              </a:spcAft>
              <a:buNone/>
            </a:pPr>
            <a:r>
              <a:rPr lang="ru-RU" sz="1500">
                <a:solidFill>
                  <a:srgbClr val="4A86E8"/>
                </a:solidFill>
                <a:highlight>
                  <a:srgbClr val="FFFFFF"/>
                </a:highlight>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С другой стороны, некорректно выполнять эффект до того, как будет гарантирована успешная перекомпоновка, что происходит при написании эффекта непосредственно в composable.</a:t>
            </a:r>
            <a:endParaRPr sz="1700">
              <a:solidFill>
                <a:srgbClr val="4A86E8"/>
              </a:solidFill>
              <a:latin typeface="Roboto Medium"/>
              <a:ea typeface="Roboto Medium"/>
              <a:cs typeface="Roboto Medium"/>
              <a:sym typeface="Roboto Medium"/>
            </a:endParaRPr>
          </a:p>
        </p:txBody>
      </p:sp>
      <p:sp>
        <p:nvSpPr>
          <p:cNvPr id="454" name="Google Shape;454;g3165dd053d7_0_356"/>
          <p:cNvSpPr txBox="1"/>
          <p:nvPr/>
        </p:nvSpPr>
        <p:spPr>
          <a:xfrm>
            <a:off x="107700" y="3260975"/>
            <a:ext cx="69375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900" b="1">
                <a:solidFill>
                  <a:srgbClr val="9E880D"/>
                </a:solidFill>
                <a:highlight>
                  <a:srgbClr val="FFFFFF"/>
                </a:highlight>
                <a:latin typeface="Courier New"/>
                <a:ea typeface="Courier New"/>
                <a:cs typeface="Courier New"/>
                <a:sym typeface="Courier New"/>
              </a:rPr>
              <a:t>@Composable</a:t>
            </a:r>
            <a:endParaRPr sz="19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033B3"/>
                </a:solidFill>
                <a:highlight>
                  <a:srgbClr val="FFFFFF"/>
                </a:highlight>
                <a:latin typeface="Courier New"/>
                <a:ea typeface="Courier New"/>
                <a:cs typeface="Courier New"/>
                <a:sym typeface="Courier New"/>
              </a:rPr>
              <a:t>fun </a:t>
            </a:r>
            <a:r>
              <a:rPr lang="ru-RU" sz="1900" b="1">
                <a:solidFill>
                  <a:srgbClr val="00627A"/>
                </a:solidFill>
                <a:highlight>
                  <a:srgbClr val="FFFFFF"/>
                </a:highlight>
                <a:latin typeface="Courier New"/>
                <a:ea typeface="Courier New"/>
                <a:cs typeface="Courier New"/>
                <a:sym typeface="Courier New"/>
              </a:rPr>
              <a:t>MyComposableExample</a:t>
            </a:r>
            <a:r>
              <a:rPr lang="ru-RU" sz="1900" b="1">
                <a:solidFill>
                  <a:srgbClr val="080808"/>
                </a:solidFill>
                <a:highlight>
                  <a:srgbClr val="FFFFFF"/>
                </a:highlight>
                <a:latin typeface="Courier New"/>
                <a:ea typeface="Courier New"/>
                <a:cs typeface="Courier New"/>
                <a:sym typeface="Courier New"/>
              </a:rPr>
              <a:t>() {</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a:t>
            </a:r>
            <a:r>
              <a:rPr lang="ru-RU" sz="1900" b="1">
                <a:solidFill>
                  <a:srgbClr val="0033B3"/>
                </a:solidFill>
                <a:highlight>
                  <a:srgbClr val="FFFFFF"/>
                </a:highlight>
                <a:latin typeface="Courier New"/>
                <a:ea typeface="Courier New"/>
                <a:cs typeface="Courier New"/>
                <a:sym typeface="Courier New"/>
              </a:rPr>
              <a:t>val </a:t>
            </a:r>
            <a:r>
              <a:rPr lang="ru-RU" sz="1900" b="1">
                <a:highlight>
                  <a:srgbClr val="FFFFFF"/>
                </a:highlight>
                <a:latin typeface="Courier New"/>
                <a:ea typeface="Courier New"/>
                <a:cs typeface="Courier New"/>
                <a:sym typeface="Courier New"/>
              </a:rPr>
              <a:t>count </a:t>
            </a:r>
            <a:r>
              <a:rPr lang="ru-RU" sz="1900" b="1">
                <a:solidFill>
                  <a:srgbClr val="0033B3"/>
                </a:solidFill>
                <a:highlight>
                  <a:srgbClr val="FFFFFF"/>
                </a:highlight>
                <a:latin typeface="Courier New"/>
                <a:ea typeface="Courier New"/>
                <a:cs typeface="Courier New"/>
                <a:sym typeface="Courier New"/>
              </a:rPr>
              <a:t>by </a:t>
            </a:r>
            <a:r>
              <a:rPr lang="ru-RU" sz="1900" b="1">
                <a:solidFill>
                  <a:srgbClr val="080808"/>
                </a:solidFill>
                <a:highlight>
                  <a:srgbClr val="FFFFFF"/>
                </a:highlight>
                <a:latin typeface="Courier New"/>
                <a:ea typeface="Courier New"/>
                <a:cs typeface="Courier New"/>
                <a:sym typeface="Courier New"/>
              </a:rPr>
              <a:t>remember{mutableStateOf(</a:t>
            </a:r>
            <a:r>
              <a:rPr lang="ru-RU" sz="1900" b="1">
                <a:solidFill>
                  <a:srgbClr val="1750EB"/>
                </a:solidFill>
                <a:highlight>
                  <a:srgbClr val="FFFFFF"/>
                </a:highlight>
                <a:latin typeface="Courier New"/>
                <a:ea typeface="Courier New"/>
                <a:cs typeface="Courier New"/>
                <a:sym typeface="Courier New"/>
              </a:rPr>
              <a:t>0</a:t>
            </a: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SideEffect {</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a:t>
            </a:r>
            <a:r>
              <a:rPr lang="ru-RU" sz="1900" b="1" i="1">
                <a:solidFill>
                  <a:srgbClr val="8C8C8C"/>
                </a:solidFill>
                <a:highlight>
                  <a:srgbClr val="FFFFFF"/>
                </a:highlight>
                <a:latin typeface="Courier New"/>
                <a:ea typeface="Courier New"/>
                <a:cs typeface="Courier New"/>
                <a:sym typeface="Courier New"/>
              </a:rPr>
              <a:t>// Этот блок будет запускаться всякий раз, когда изменяется состояние счетчика.</a:t>
            </a:r>
            <a:endParaRPr sz="19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i="1">
                <a:solidFill>
                  <a:srgbClr val="8C8C8C"/>
                </a:solidFill>
                <a:highlight>
                  <a:srgbClr val="FFFFFF"/>
                </a:highlight>
                <a:latin typeface="Courier New"/>
                <a:ea typeface="Courier New"/>
                <a:cs typeface="Courier New"/>
                <a:sym typeface="Courier New"/>
              </a:rPr>
              <a:t>       </a:t>
            </a:r>
            <a:r>
              <a:rPr lang="ru-RU" sz="1900" b="1">
                <a:solidFill>
                  <a:srgbClr val="080808"/>
                </a:solidFill>
                <a:highlight>
                  <a:srgbClr val="FFFFFF"/>
                </a:highlight>
                <a:latin typeface="Courier New"/>
                <a:ea typeface="Courier New"/>
                <a:cs typeface="Courier New"/>
                <a:sym typeface="Courier New"/>
              </a:rPr>
              <a:t>updateSharedPreference(</a:t>
            </a:r>
            <a:r>
              <a:rPr lang="ru-RU" sz="1900" b="1">
                <a:highlight>
                  <a:srgbClr val="FFFFFF"/>
                </a:highlight>
                <a:latin typeface="Courier New"/>
                <a:ea typeface="Courier New"/>
                <a:cs typeface="Courier New"/>
                <a:sym typeface="Courier New"/>
              </a:rPr>
              <a:t>count</a:t>
            </a:r>
            <a:r>
              <a:rPr lang="ru-RU" sz="1900" b="1">
                <a:solidFill>
                  <a:srgbClr val="080808"/>
                </a:solidFill>
                <a:highlight>
                  <a:srgbClr val="FFFFFF"/>
                </a:highlight>
                <a:latin typeface="Courier New"/>
                <a:ea typeface="Courier New"/>
                <a:cs typeface="Courier New"/>
                <a:sym typeface="Courier New"/>
              </a:rPr>
              <a:t>.value)</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Button(</a:t>
            </a:r>
            <a:r>
              <a:rPr lang="ru-RU" sz="1900" b="1">
                <a:solidFill>
                  <a:srgbClr val="4A86E8"/>
                </a:solidFill>
                <a:highlight>
                  <a:srgbClr val="FFFFFF"/>
                </a:highlight>
                <a:latin typeface="Courier New"/>
                <a:ea typeface="Courier New"/>
                <a:cs typeface="Courier New"/>
                <a:sym typeface="Courier New"/>
              </a:rPr>
              <a:t>onClick=</a:t>
            </a:r>
            <a:r>
              <a:rPr lang="ru-RU" sz="1900" b="1">
                <a:solidFill>
                  <a:srgbClr val="080808"/>
                </a:solidFill>
                <a:highlight>
                  <a:srgbClr val="FFFFFF"/>
                </a:highlight>
                <a:latin typeface="Courier New"/>
                <a:ea typeface="Courier New"/>
                <a:cs typeface="Courier New"/>
                <a:sym typeface="Courier New"/>
              </a:rPr>
              <a:t>{</a:t>
            </a:r>
            <a:r>
              <a:rPr lang="ru-RU" sz="1900" b="1">
                <a:highlight>
                  <a:srgbClr val="FFFFFF"/>
                </a:highlight>
                <a:latin typeface="Courier New"/>
                <a:ea typeface="Courier New"/>
                <a:cs typeface="Courier New"/>
                <a:sym typeface="Courier New"/>
              </a:rPr>
              <a:t>count</a:t>
            </a: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Text(</a:t>
            </a:r>
            <a:r>
              <a:rPr lang="ru-RU" sz="1900" b="1">
                <a:solidFill>
                  <a:srgbClr val="4A86E8"/>
                </a:solidFill>
                <a:highlight>
                  <a:srgbClr val="FFFFFF"/>
                </a:highlight>
                <a:latin typeface="Courier New"/>
                <a:ea typeface="Courier New"/>
                <a:cs typeface="Courier New"/>
                <a:sym typeface="Courier New"/>
              </a:rPr>
              <a:t>text = </a:t>
            </a:r>
            <a:r>
              <a:rPr lang="ru-RU" sz="1900" b="1">
                <a:solidFill>
                  <a:srgbClr val="067D17"/>
                </a:solidFill>
                <a:highlight>
                  <a:srgbClr val="FFFFFF"/>
                </a:highlight>
                <a:latin typeface="Courier New"/>
                <a:ea typeface="Courier New"/>
                <a:cs typeface="Courier New"/>
                <a:sym typeface="Courier New"/>
              </a:rPr>
              <a:t>"The count is </a:t>
            </a:r>
            <a:r>
              <a:rPr lang="ru-RU" sz="1900" b="1">
                <a:solidFill>
                  <a:srgbClr val="0037A6"/>
                </a:solidFill>
                <a:highlight>
                  <a:srgbClr val="FFFFFF"/>
                </a:highlight>
                <a:latin typeface="Courier New"/>
                <a:ea typeface="Courier New"/>
                <a:cs typeface="Courier New"/>
                <a:sym typeface="Courier New"/>
              </a:rPr>
              <a:t>${</a:t>
            </a:r>
            <a:r>
              <a:rPr lang="ru-RU" sz="1900" b="1">
                <a:highlight>
                  <a:srgbClr val="FFFFFF"/>
                </a:highlight>
                <a:latin typeface="Courier New"/>
                <a:ea typeface="Courier New"/>
                <a:cs typeface="Courier New"/>
                <a:sym typeface="Courier New"/>
              </a:rPr>
              <a:t>count</a:t>
            </a:r>
            <a:r>
              <a:rPr lang="ru-RU" sz="1900" b="1">
                <a:solidFill>
                  <a:srgbClr val="0037A6"/>
                </a:solidFill>
                <a:highlight>
                  <a:srgbClr val="FFFFFF"/>
                </a:highlight>
                <a:latin typeface="Courier New"/>
                <a:ea typeface="Courier New"/>
                <a:cs typeface="Courier New"/>
                <a:sym typeface="Courier New"/>
              </a:rPr>
              <a:t>}</a:t>
            </a:r>
            <a:r>
              <a:rPr lang="ru-RU" sz="1900" b="1">
                <a:solidFill>
                  <a:srgbClr val="067D17"/>
                </a:solidFill>
                <a:highlight>
                  <a:srgbClr val="FFFFFF"/>
                </a:highlight>
                <a:latin typeface="Courier New"/>
                <a:ea typeface="Courier New"/>
                <a:cs typeface="Courier New"/>
                <a:sym typeface="Courier New"/>
              </a:rPr>
              <a:t>"</a:t>
            </a: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400" b="1">
              <a:solidFill>
                <a:srgbClr val="9E880D"/>
              </a:solidFill>
              <a:highlight>
                <a:srgbClr val="FFFFFF"/>
              </a:highlight>
              <a:latin typeface="Courier New"/>
              <a:ea typeface="Courier New"/>
              <a:cs typeface="Courier New"/>
              <a:sym typeface="Courier New"/>
            </a:endParaRPr>
          </a:p>
        </p:txBody>
      </p:sp>
      <p:pic>
        <p:nvPicPr>
          <p:cNvPr id="455" name="Google Shape;455;g3165dd053d7_0_356"/>
          <p:cNvPicPr preferRelativeResize="0"/>
          <p:nvPr/>
        </p:nvPicPr>
        <p:blipFill>
          <a:blip r:embed="rId4">
            <a:alphaModFix/>
          </a:blip>
          <a:stretch>
            <a:fillRect/>
          </a:stretch>
        </p:blipFill>
        <p:spPr>
          <a:xfrm>
            <a:off x="8710610" y="2336863"/>
            <a:ext cx="8121701" cy="4640975"/>
          </a:xfrm>
          <a:prstGeom prst="rect">
            <a:avLst/>
          </a:prstGeom>
          <a:noFill/>
          <a:ln>
            <a:noFill/>
          </a:ln>
        </p:spPr>
      </p:pic>
      <p:pic>
        <p:nvPicPr>
          <p:cNvPr id="456" name="Google Shape;456;g3165dd053d7_0_356"/>
          <p:cNvPicPr preferRelativeResize="0"/>
          <p:nvPr/>
        </p:nvPicPr>
        <p:blipFill>
          <a:blip r:embed="rId5">
            <a:alphaModFix/>
          </a:blip>
          <a:stretch>
            <a:fillRect/>
          </a:stretch>
        </p:blipFill>
        <p:spPr>
          <a:xfrm>
            <a:off x="7222050" y="2171600"/>
            <a:ext cx="6936601" cy="58612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1"/>
        <p:cNvGrpSpPr/>
        <p:nvPr/>
      </p:nvGrpSpPr>
      <p:grpSpPr>
        <a:xfrm>
          <a:off x="0" y="0"/>
          <a:ext cx="0" cy="0"/>
          <a:chOff x="0" y="0"/>
          <a:chExt cx="0" cy="0"/>
        </a:xfrm>
      </p:grpSpPr>
      <p:sp>
        <p:nvSpPr>
          <p:cNvPr id="462" name="Google Shape;462;g3165dd053d7_0_373"/>
          <p:cNvSpPr txBox="1"/>
          <p:nvPr/>
        </p:nvSpPr>
        <p:spPr>
          <a:xfrm>
            <a:off x="262195" y="9437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ProduceState</a:t>
            </a:r>
            <a:endParaRPr/>
          </a:p>
        </p:txBody>
      </p:sp>
      <p:sp>
        <p:nvSpPr>
          <p:cNvPr id="463" name="Google Shape;463;g3165dd053d7_0_373"/>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464" name="Google Shape;464;g3165dd053d7_0_373"/>
          <p:cNvSpPr txBox="1"/>
          <p:nvPr/>
        </p:nvSpPr>
        <p:spPr>
          <a:xfrm>
            <a:off x="107700" y="573275"/>
            <a:ext cx="7239900" cy="147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RU" sz="1500">
                <a:solidFill>
                  <a:srgbClr val="4A86E8"/>
                </a:solidFill>
                <a:highlight>
                  <a:srgbClr val="FFFFFF"/>
                </a:highlight>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produceState запускает сопрограмму, привязанную к Compose, которая может передавать значения в возвращаемый State. Используйте её, чтобы преобразовать состояние, не относящееся к Compose, в состояние Compose, например, чтобы перенести в Compose внешнее состояние, управляемое подпиской, такое как Flow, LiveData, или RxJava.</a:t>
            </a:r>
            <a:endParaRPr sz="1700">
              <a:solidFill>
                <a:srgbClr val="4A86E8"/>
              </a:solidFill>
              <a:latin typeface="Roboto Medium"/>
              <a:ea typeface="Roboto Medium"/>
              <a:cs typeface="Roboto Medium"/>
              <a:sym typeface="Roboto Medium"/>
            </a:endParaRPr>
          </a:p>
        </p:txBody>
      </p:sp>
      <p:sp>
        <p:nvSpPr>
          <p:cNvPr id="465" name="Google Shape;465;g3165dd053d7_0_373"/>
          <p:cNvSpPr txBox="1"/>
          <p:nvPr/>
        </p:nvSpPr>
        <p:spPr>
          <a:xfrm>
            <a:off x="163725" y="2005925"/>
            <a:ext cx="7468500" cy="531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300" b="1">
                <a:solidFill>
                  <a:srgbClr val="0033B3"/>
                </a:solidFill>
                <a:highlight>
                  <a:srgbClr val="FFFFFF"/>
                </a:highlight>
                <a:latin typeface="Courier New"/>
                <a:ea typeface="Courier New"/>
                <a:cs typeface="Courier New"/>
                <a:sym typeface="Courier New"/>
              </a:rPr>
              <a:t>fun </a:t>
            </a:r>
            <a:r>
              <a:rPr lang="ru-RU" sz="1300" b="1">
                <a:solidFill>
                  <a:srgbClr val="00627A"/>
                </a:solidFill>
                <a:highlight>
                  <a:srgbClr val="FFFFFF"/>
                </a:highlight>
                <a:latin typeface="Courier New"/>
                <a:ea typeface="Courier New"/>
                <a:cs typeface="Courier New"/>
                <a:sym typeface="Courier New"/>
              </a:rPr>
              <a:t>loadNetworkImage</a:t>
            </a: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r>
              <a:rPr lang="ru-RU" sz="1300" b="1">
                <a:highlight>
                  <a:srgbClr val="FFFFFF"/>
                </a:highlight>
                <a:latin typeface="Courier New"/>
                <a:ea typeface="Courier New"/>
                <a:cs typeface="Courier New"/>
                <a:sym typeface="Courier New"/>
              </a:rPr>
              <a:t>url</a:t>
            </a:r>
            <a:r>
              <a:rPr lang="ru-RU" sz="1300" b="1">
                <a:solidFill>
                  <a:srgbClr val="080808"/>
                </a:solidFill>
                <a:highlight>
                  <a:srgbClr val="FFFFFF"/>
                </a:highlight>
                <a:latin typeface="Courier New"/>
                <a:ea typeface="Courier New"/>
                <a:cs typeface="Courier New"/>
                <a:sym typeface="Courier New"/>
              </a:rPr>
              <a:t>: String,</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r>
              <a:rPr lang="ru-RU" sz="1300" b="1">
                <a:highlight>
                  <a:srgbClr val="FFFFFF"/>
                </a:highlight>
                <a:latin typeface="Courier New"/>
                <a:ea typeface="Courier New"/>
                <a:cs typeface="Courier New"/>
                <a:sym typeface="Courier New"/>
              </a:rPr>
              <a:t>imageRepository</a:t>
            </a:r>
            <a:r>
              <a:rPr lang="ru-RU" sz="1300" b="1">
                <a:solidFill>
                  <a:srgbClr val="080808"/>
                </a:solidFill>
                <a:highlight>
                  <a:srgbClr val="FFFFFF"/>
                </a:highlight>
                <a:latin typeface="Courier New"/>
                <a:ea typeface="Courier New"/>
                <a:cs typeface="Courier New"/>
                <a:sym typeface="Courier New"/>
              </a:rPr>
              <a:t>: ImageRepository = ImageRepository()</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State&lt;Result&lt;Image&gt;&gt;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r>
              <a:rPr lang="ru-RU" sz="1300" b="1" i="1">
                <a:solidFill>
                  <a:srgbClr val="8C8C8C"/>
                </a:solidFill>
                <a:highlight>
                  <a:srgbClr val="FFFFFF"/>
                </a:highlight>
                <a:latin typeface="Courier New"/>
                <a:ea typeface="Courier New"/>
                <a:cs typeface="Courier New"/>
                <a:sym typeface="Courier New"/>
              </a:rPr>
              <a:t>// Создает состояние&lt;T&gt; с результатом.Загружается как начальное значение</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i="1">
                <a:solidFill>
                  <a:srgbClr val="8C8C8C"/>
                </a:solidFill>
                <a:highlight>
                  <a:srgbClr val="FFFFFF"/>
                </a:highlight>
                <a:latin typeface="Courier New"/>
                <a:ea typeface="Courier New"/>
                <a:cs typeface="Courier New"/>
                <a:sym typeface="Courier New"/>
              </a:rPr>
              <a:t>   // Если изменяется `url` или `imageRepository`, запускается ProduceState</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i="1">
                <a:solidFill>
                  <a:srgbClr val="8C8C8C"/>
                </a:solidFill>
                <a:highlight>
                  <a:srgbClr val="FFFFFF"/>
                </a:highlight>
                <a:latin typeface="Courier New"/>
                <a:ea typeface="Courier New"/>
                <a:cs typeface="Courier New"/>
                <a:sym typeface="Courier New"/>
              </a:rPr>
              <a:t>   // будет отменен и будет повторно запущен с новыми входными данными.</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i="1">
                <a:solidFill>
                  <a:srgbClr val="8C8C8C"/>
                </a:solidFill>
                <a:highlight>
                  <a:srgbClr val="FFFFFF"/>
                </a:highlight>
                <a:latin typeface="Courier New"/>
                <a:ea typeface="Courier New"/>
                <a:cs typeface="Courier New"/>
                <a:sym typeface="Courier New"/>
              </a:rPr>
              <a:t>   </a:t>
            </a:r>
            <a:r>
              <a:rPr lang="ru-RU" sz="1300" b="1">
                <a:solidFill>
                  <a:srgbClr val="0033B3"/>
                </a:solidFill>
                <a:highlight>
                  <a:srgbClr val="FFFFFF"/>
                </a:highlight>
                <a:latin typeface="Courier New"/>
                <a:ea typeface="Courier New"/>
                <a:cs typeface="Courier New"/>
                <a:sym typeface="Courier New"/>
              </a:rPr>
              <a:t>return </a:t>
            </a:r>
            <a:r>
              <a:rPr lang="ru-RU" sz="1300" b="1">
                <a:solidFill>
                  <a:srgbClr val="080808"/>
                </a:solidFill>
                <a:highlight>
                  <a:srgbClr val="FFFFFF"/>
                </a:highlight>
                <a:latin typeface="Courier New"/>
                <a:ea typeface="Courier New"/>
                <a:cs typeface="Courier New"/>
                <a:sym typeface="Courier New"/>
              </a:rPr>
              <a:t>produceState&lt;Result&lt;Image&gt;&gt;(</a:t>
            </a:r>
            <a:r>
              <a:rPr lang="ru-RU" sz="1300" b="1">
                <a:solidFill>
                  <a:srgbClr val="4A86E8"/>
                </a:solidFill>
                <a:highlight>
                  <a:srgbClr val="FFFFFF"/>
                </a:highlight>
                <a:latin typeface="Courier New"/>
                <a:ea typeface="Courier New"/>
                <a:cs typeface="Courier New"/>
                <a:sym typeface="Courier New"/>
              </a:rPr>
              <a:t>initialValue = </a:t>
            </a:r>
            <a:r>
              <a:rPr lang="ru-RU" sz="1300" b="1">
                <a:solidFill>
                  <a:srgbClr val="080808"/>
                </a:solidFill>
                <a:highlight>
                  <a:srgbClr val="FFFFFF"/>
                </a:highlight>
                <a:latin typeface="Courier New"/>
                <a:ea typeface="Courier New"/>
                <a:cs typeface="Courier New"/>
                <a:sym typeface="Courier New"/>
              </a:rPr>
              <a:t>Result.Loading, url, imageRepository)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r>
              <a:rPr lang="ru-RU" sz="1300" b="1" i="1">
                <a:solidFill>
                  <a:srgbClr val="8C8C8C"/>
                </a:solidFill>
                <a:highlight>
                  <a:srgbClr val="FFFFFF"/>
                </a:highlight>
                <a:latin typeface="Courier New"/>
                <a:ea typeface="Courier New"/>
                <a:cs typeface="Courier New"/>
                <a:sym typeface="Courier New"/>
              </a:rPr>
              <a:t>  // В корутине может выполнять приостановленные вызовы</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i="1">
                <a:solidFill>
                  <a:srgbClr val="8C8C8C"/>
                </a:solidFill>
                <a:highlight>
                  <a:srgbClr val="FFFFFF"/>
                </a:highlight>
                <a:latin typeface="Courier New"/>
                <a:ea typeface="Courier New"/>
                <a:cs typeface="Courier New"/>
                <a:sym typeface="Courier New"/>
              </a:rPr>
              <a:t>       </a:t>
            </a:r>
            <a:r>
              <a:rPr lang="ru-RU" sz="1300" b="1">
                <a:solidFill>
                  <a:srgbClr val="0033B3"/>
                </a:solidFill>
                <a:highlight>
                  <a:srgbClr val="FFFFFF"/>
                </a:highlight>
                <a:latin typeface="Courier New"/>
                <a:ea typeface="Courier New"/>
                <a:cs typeface="Courier New"/>
                <a:sym typeface="Courier New"/>
              </a:rPr>
              <a:t>val </a:t>
            </a:r>
            <a:r>
              <a:rPr lang="ru-RU" sz="1300" b="1">
                <a:highlight>
                  <a:srgbClr val="FFFFFF"/>
                </a:highlight>
                <a:latin typeface="Courier New"/>
                <a:ea typeface="Courier New"/>
                <a:cs typeface="Courier New"/>
                <a:sym typeface="Courier New"/>
              </a:rPr>
              <a:t>image </a:t>
            </a:r>
            <a:r>
              <a:rPr lang="ru-RU" sz="1300" b="1">
                <a:solidFill>
                  <a:srgbClr val="080808"/>
                </a:solidFill>
                <a:highlight>
                  <a:srgbClr val="FFFFFF"/>
                </a:highlight>
                <a:latin typeface="Courier New"/>
                <a:ea typeface="Courier New"/>
                <a:cs typeface="Courier New"/>
                <a:sym typeface="Courier New"/>
              </a:rPr>
              <a:t>= imageRepository.load(url)</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r>
              <a:rPr lang="ru-RU" sz="1300" b="1" i="1">
                <a:solidFill>
                  <a:srgbClr val="8C8C8C"/>
                </a:solidFill>
                <a:highlight>
                  <a:srgbClr val="FFFFFF"/>
                </a:highlight>
                <a:latin typeface="Courier New"/>
                <a:ea typeface="Courier New"/>
                <a:cs typeface="Courier New"/>
                <a:sym typeface="Courier New"/>
              </a:rPr>
              <a:t>    // Обновите состояние либо с результатом ошибки, либо с результатом успешного выполнения.</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i="1">
                <a:solidFill>
                  <a:srgbClr val="8C8C8C"/>
                </a:solidFill>
                <a:highlight>
                  <a:srgbClr val="FFFFFF"/>
                </a:highlight>
                <a:latin typeface="Courier New"/>
                <a:ea typeface="Courier New"/>
                <a:cs typeface="Courier New"/>
                <a:sym typeface="Courier New"/>
              </a:rPr>
              <a:t>       // Это вызовет перекомпозицию, в которой считывается это состояние.</a:t>
            </a:r>
            <a:endParaRPr sz="13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i="1">
                <a:solidFill>
                  <a:srgbClr val="8C8C8C"/>
                </a:solidFill>
                <a:highlight>
                  <a:srgbClr val="FFFFFF"/>
                </a:highlight>
                <a:latin typeface="Courier New"/>
                <a:ea typeface="Courier New"/>
                <a:cs typeface="Courier New"/>
                <a:sym typeface="Courier New"/>
              </a:rPr>
              <a:t>       </a:t>
            </a:r>
            <a:r>
              <a:rPr lang="ru-RU" sz="1300" b="1">
                <a:solidFill>
                  <a:srgbClr val="080808"/>
                </a:solidFill>
                <a:highlight>
                  <a:srgbClr val="FFFFFF"/>
                </a:highlight>
                <a:latin typeface="Courier New"/>
                <a:ea typeface="Courier New"/>
                <a:cs typeface="Courier New"/>
                <a:sym typeface="Courier New"/>
              </a:rPr>
              <a:t>value = </a:t>
            </a:r>
            <a:r>
              <a:rPr lang="ru-RU" sz="1300" b="1">
                <a:solidFill>
                  <a:srgbClr val="0033B3"/>
                </a:solidFill>
                <a:highlight>
                  <a:srgbClr val="FFFFFF"/>
                </a:highlight>
                <a:latin typeface="Courier New"/>
                <a:ea typeface="Courier New"/>
                <a:cs typeface="Courier New"/>
                <a:sym typeface="Courier New"/>
              </a:rPr>
              <a:t>if </a:t>
            </a:r>
            <a:r>
              <a:rPr lang="ru-RU" sz="1300" b="1">
                <a:solidFill>
                  <a:srgbClr val="080808"/>
                </a:solidFill>
                <a:highlight>
                  <a:srgbClr val="FFFFFF"/>
                </a:highlight>
                <a:latin typeface="Courier New"/>
                <a:ea typeface="Courier New"/>
                <a:cs typeface="Courier New"/>
                <a:sym typeface="Courier New"/>
              </a:rPr>
              <a:t>(image == </a:t>
            </a:r>
            <a:r>
              <a:rPr lang="ru-RU" sz="1300" b="1">
                <a:solidFill>
                  <a:srgbClr val="0033B3"/>
                </a:solidFill>
                <a:highlight>
                  <a:srgbClr val="FFFFFF"/>
                </a:highlight>
                <a:latin typeface="Courier New"/>
                <a:ea typeface="Courier New"/>
                <a:cs typeface="Courier New"/>
                <a:sym typeface="Courier New"/>
              </a:rPr>
              <a:t>null</a:t>
            </a: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Result.Error</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 </a:t>
            </a:r>
            <a:r>
              <a:rPr lang="ru-RU" sz="1300" b="1">
                <a:solidFill>
                  <a:srgbClr val="0033B3"/>
                </a:solidFill>
                <a:highlight>
                  <a:srgbClr val="FFFFFF"/>
                </a:highlight>
                <a:latin typeface="Courier New"/>
                <a:ea typeface="Courier New"/>
                <a:cs typeface="Courier New"/>
                <a:sym typeface="Courier New"/>
              </a:rPr>
              <a:t>else </a:t>
            </a: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Result.Success(image)</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100" b="1">
              <a:solidFill>
                <a:srgbClr val="9E880D"/>
              </a:solidFill>
              <a:highlight>
                <a:srgbClr val="FFFFFF"/>
              </a:highlight>
              <a:latin typeface="Courier New"/>
              <a:ea typeface="Courier New"/>
              <a:cs typeface="Courier New"/>
              <a:sym typeface="Courier New"/>
            </a:endParaRPr>
          </a:p>
        </p:txBody>
      </p:sp>
      <p:pic>
        <p:nvPicPr>
          <p:cNvPr id="466" name="Google Shape;466;g3165dd053d7_0_373"/>
          <p:cNvPicPr preferRelativeResize="0"/>
          <p:nvPr/>
        </p:nvPicPr>
        <p:blipFill>
          <a:blip r:embed="rId4">
            <a:alphaModFix/>
          </a:blip>
          <a:stretch>
            <a:fillRect/>
          </a:stretch>
        </p:blipFill>
        <p:spPr>
          <a:xfrm flipH="1">
            <a:off x="10045500" y="2143122"/>
            <a:ext cx="2314575" cy="3381375"/>
          </a:xfrm>
          <a:prstGeom prst="rect">
            <a:avLst/>
          </a:prstGeom>
          <a:noFill/>
          <a:ln>
            <a:noFill/>
          </a:ln>
        </p:spPr>
      </p:pic>
      <p:pic>
        <p:nvPicPr>
          <p:cNvPr id="467" name="Google Shape;467;g3165dd053d7_0_373"/>
          <p:cNvPicPr preferRelativeResize="0"/>
          <p:nvPr/>
        </p:nvPicPr>
        <p:blipFill>
          <a:blip r:embed="rId5">
            <a:alphaModFix/>
          </a:blip>
          <a:stretch>
            <a:fillRect/>
          </a:stretch>
        </p:blipFill>
        <p:spPr>
          <a:xfrm>
            <a:off x="8124125" y="1093688"/>
            <a:ext cx="6936601" cy="58612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72"/>
        <p:cNvGrpSpPr/>
        <p:nvPr/>
      </p:nvGrpSpPr>
      <p:grpSpPr>
        <a:xfrm>
          <a:off x="0" y="0"/>
          <a:ext cx="0" cy="0"/>
          <a:chOff x="0" y="0"/>
          <a:chExt cx="0" cy="0"/>
        </a:xfrm>
      </p:grpSpPr>
      <p:pic>
        <p:nvPicPr>
          <p:cNvPr id="473" name="Google Shape;473;g3165dd053d7_0_413"/>
          <p:cNvPicPr preferRelativeResize="0"/>
          <p:nvPr/>
        </p:nvPicPr>
        <p:blipFill rotWithShape="1">
          <a:blip r:embed="rId3">
            <a:alphaModFix/>
          </a:blip>
          <a:srcRect l="5618" r="5618"/>
          <a:stretch/>
        </p:blipFill>
        <p:spPr>
          <a:xfrm>
            <a:off x="7037150" y="1710013"/>
            <a:ext cx="6936600" cy="5861249"/>
          </a:xfrm>
          <a:prstGeom prst="rect">
            <a:avLst/>
          </a:prstGeom>
          <a:noFill/>
          <a:ln>
            <a:noFill/>
          </a:ln>
        </p:spPr>
      </p:pic>
      <p:sp>
        <p:nvSpPr>
          <p:cNvPr id="474" name="Google Shape;474;g3165dd053d7_0_413"/>
          <p:cNvSpPr txBox="1"/>
          <p:nvPr/>
        </p:nvSpPr>
        <p:spPr>
          <a:xfrm>
            <a:off x="262195" y="9437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derivedStateOf </a:t>
            </a:r>
            <a:endParaRPr/>
          </a:p>
        </p:txBody>
      </p:sp>
      <p:sp>
        <p:nvSpPr>
          <p:cNvPr id="475" name="Google Shape;475;g3165dd053d7_0_413"/>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476" name="Google Shape;476;g3165dd053d7_0_413"/>
          <p:cNvSpPr txBox="1"/>
          <p:nvPr/>
        </p:nvSpPr>
        <p:spPr>
          <a:xfrm>
            <a:off x="107825" y="679375"/>
            <a:ext cx="8016300" cy="122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RU" sz="1300">
                <a:solidFill>
                  <a:srgbClr val="4A86E8"/>
                </a:solidFill>
                <a:highlight>
                  <a:srgbClr val="FFFFFF"/>
                </a:highlight>
                <a:latin typeface="Roboto Medium"/>
                <a:ea typeface="Roboto Medium"/>
                <a:cs typeface="Roboto Medium"/>
                <a:sym typeface="Roboto Medium"/>
              </a:rPr>
              <a:t>В Compose перестройка композиции происходит каждый раз, когда изменяется наблюдаемый объект состояния или компонуемые входные данные. </a:t>
            </a:r>
            <a:endParaRPr sz="1300">
              <a:solidFill>
                <a:srgbClr val="4A86E8"/>
              </a:solidFill>
              <a:highlight>
                <a:srgbClr val="FFFFFF"/>
              </a:highlight>
              <a:latin typeface="Roboto Medium"/>
              <a:ea typeface="Roboto Medium"/>
              <a:cs typeface="Roboto Medium"/>
              <a:sym typeface="Roboto Medium"/>
            </a:endParaRPr>
          </a:p>
          <a:p>
            <a:pPr marL="0" lvl="0" indent="0" algn="l" rtl="0">
              <a:lnSpc>
                <a:spcPct val="115000"/>
              </a:lnSpc>
              <a:spcBef>
                <a:spcPts val="1200"/>
              </a:spcBef>
              <a:spcAft>
                <a:spcPts val="1200"/>
              </a:spcAft>
              <a:buNone/>
            </a:pPr>
            <a:r>
              <a:rPr lang="ru-RU" sz="1300">
                <a:solidFill>
                  <a:srgbClr val="4A86E8"/>
                </a:solidFill>
                <a:highlight>
                  <a:srgbClr val="FFFFFF"/>
                </a:highlight>
                <a:latin typeface="Roboto Medium"/>
                <a:ea typeface="Roboto Medium"/>
                <a:cs typeface="Roboto Medium"/>
                <a:sym typeface="Roboto Medium"/>
              </a:rPr>
              <a:t>Объект состояния или входные данные могут изменяться чаще, чем пользовательский интерфейс на самом деле нуждается в обновлении, что приводит к ненужной перекомпоновке.</a:t>
            </a:r>
            <a:endParaRPr sz="1500">
              <a:solidFill>
                <a:srgbClr val="4A86E8"/>
              </a:solidFill>
              <a:latin typeface="Roboto Medium"/>
              <a:ea typeface="Roboto Medium"/>
              <a:cs typeface="Roboto Medium"/>
              <a:sym typeface="Roboto Medium"/>
            </a:endParaRPr>
          </a:p>
        </p:txBody>
      </p:sp>
      <p:sp>
        <p:nvSpPr>
          <p:cNvPr id="477" name="Google Shape;477;g3165dd053d7_0_413"/>
          <p:cNvSpPr txBox="1"/>
          <p:nvPr/>
        </p:nvSpPr>
        <p:spPr>
          <a:xfrm>
            <a:off x="163725" y="2005925"/>
            <a:ext cx="7960500" cy="292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b="1">
                <a:solidFill>
                  <a:srgbClr val="9E880D"/>
                </a:solidFill>
                <a:highlight>
                  <a:srgbClr val="FFFFFF"/>
                </a:highlight>
                <a:latin typeface="Courier New"/>
                <a:ea typeface="Courier New"/>
                <a:cs typeface="Courier New"/>
                <a:sym typeface="Courier New"/>
              </a:rPr>
              <a:t>@Composable</a:t>
            </a:r>
            <a:endParaRPr sz="16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033B3"/>
                </a:solidFill>
                <a:highlight>
                  <a:srgbClr val="FFFFFF"/>
                </a:highlight>
                <a:latin typeface="Courier New"/>
                <a:ea typeface="Courier New"/>
                <a:cs typeface="Courier New"/>
                <a:sym typeface="Courier New"/>
              </a:rPr>
              <a:t>fun </a:t>
            </a:r>
            <a:r>
              <a:rPr lang="ru-RU" sz="1600" b="1">
                <a:solidFill>
                  <a:srgbClr val="00627A"/>
                </a:solidFill>
                <a:highlight>
                  <a:srgbClr val="FFFFFF"/>
                </a:highlight>
                <a:latin typeface="Courier New"/>
                <a:ea typeface="Courier New"/>
                <a:cs typeface="Courier New"/>
                <a:sym typeface="Courier New"/>
              </a:rPr>
              <a:t>MyComposeExample</a:t>
            </a:r>
            <a:r>
              <a:rPr lang="ru-RU" sz="1600" b="1">
                <a:solidFill>
                  <a:srgbClr val="080808"/>
                </a:solidFill>
                <a:highlight>
                  <a:srgbClr val="FFFFFF"/>
                </a:highlight>
                <a:latin typeface="Courier New"/>
                <a:ea typeface="Courier New"/>
                <a:cs typeface="Courier New"/>
                <a:sym typeface="Courier New"/>
              </a:rPr>
              <a:t>() {</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a:t>
            </a:r>
            <a:r>
              <a:rPr lang="ru-RU" sz="1600" b="1">
                <a:solidFill>
                  <a:srgbClr val="0033B3"/>
                </a:solidFill>
                <a:highlight>
                  <a:srgbClr val="FFFFFF"/>
                </a:highlight>
                <a:latin typeface="Courier New"/>
                <a:ea typeface="Courier New"/>
                <a:cs typeface="Courier New"/>
                <a:sym typeface="Courier New"/>
              </a:rPr>
              <a:t>val </a:t>
            </a:r>
            <a:r>
              <a:rPr lang="ru-RU" sz="1600" b="1">
                <a:highlight>
                  <a:srgbClr val="FFFFFF"/>
                </a:highlight>
                <a:latin typeface="Courier New"/>
                <a:ea typeface="Courier New"/>
                <a:cs typeface="Courier New"/>
                <a:sym typeface="Courier New"/>
              </a:rPr>
              <a:t>highPriorityTasks </a:t>
            </a:r>
            <a:r>
              <a:rPr lang="ru-RU" sz="1600" b="1">
                <a:solidFill>
                  <a:srgbClr val="080808"/>
                </a:solidFill>
                <a:highlight>
                  <a:srgbClr val="FFFFFF"/>
                </a:highlight>
                <a:latin typeface="Courier New"/>
                <a:ea typeface="Courier New"/>
                <a:cs typeface="Courier New"/>
                <a:sym typeface="Courier New"/>
              </a:rPr>
              <a:t>= derivedStateOf(count) {</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a:t>
            </a:r>
            <a:r>
              <a:rPr lang="ru-RU" sz="1600" b="1" i="1">
                <a:solidFill>
                  <a:srgbClr val="8C8C8C"/>
                </a:solidFill>
                <a:highlight>
                  <a:srgbClr val="FFFFFF"/>
                </a:highlight>
                <a:latin typeface="Courier New"/>
                <a:ea typeface="Courier New"/>
                <a:cs typeface="Courier New"/>
                <a:sym typeface="Courier New"/>
              </a:rPr>
              <a:t> // Он обновляет объект состояния только при изменении объекта состояния count.</a:t>
            </a:r>
            <a:endParaRPr sz="16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i="1">
                <a:solidFill>
                  <a:srgbClr val="8C8C8C"/>
                </a:solidFill>
                <a:highlight>
                  <a:srgbClr val="FFFFFF"/>
                </a:highlight>
                <a:latin typeface="Courier New"/>
                <a:ea typeface="Courier New"/>
                <a:cs typeface="Courier New"/>
                <a:sym typeface="Courier New"/>
              </a:rPr>
              <a:t>       </a:t>
            </a:r>
            <a:r>
              <a:rPr lang="ru-RU" sz="1600" b="1">
                <a:solidFill>
                  <a:srgbClr val="080808"/>
                </a:solidFill>
                <a:highlight>
                  <a:srgbClr val="FFFFFF"/>
                </a:highlight>
                <a:latin typeface="Courier New"/>
                <a:ea typeface="Courier New"/>
                <a:cs typeface="Courier New"/>
                <a:sym typeface="Courier New"/>
              </a:rPr>
              <a:t>count.value.filter { it &gt; </a:t>
            </a:r>
            <a:r>
              <a:rPr lang="ru-RU" sz="1600" b="1">
                <a:solidFill>
                  <a:srgbClr val="1750EB"/>
                </a:solidFill>
                <a:highlight>
                  <a:srgbClr val="FFFFFF"/>
                </a:highlight>
                <a:latin typeface="Courier New"/>
                <a:ea typeface="Courier New"/>
                <a:cs typeface="Courier New"/>
                <a:sym typeface="Courier New"/>
              </a:rPr>
              <a:t>10 </a:t>
            </a:r>
            <a:r>
              <a:rPr lang="ru-RU" sz="1600" b="1">
                <a:solidFill>
                  <a:srgbClr val="080808"/>
                </a:solidFill>
                <a:highlight>
                  <a:srgbClr val="FFFFFF"/>
                </a:highlight>
                <a:latin typeface="Courier New"/>
                <a:ea typeface="Courier New"/>
                <a:cs typeface="Courier New"/>
                <a:sym typeface="Courier New"/>
              </a:rPr>
              <a:t>}</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Text(</a:t>
            </a:r>
            <a:r>
              <a:rPr lang="ru-RU" sz="1600" b="1">
                <a:solidFill>
                  <a:srgbClr val="4A86E8"/>
                </a:solidFill>
                <a:highlight>
                  <a:srgbClr val="FFFFFF"/>
                </a:highlight>
                <a:latin typeface="Courier New"/>
                <a:ea typeface="Courier New"/>
                <a:cs typeface="Courier New"/>
                <a:sym typeface="Courier New"/>
              </a:rPr>
              <a:t>text = </a:t>
            </a:r>
            <a:r>
              <a:rPr lang="ru-RU" sz="1600" b="1">
                <a:solidFill>
                  <a:srgbClr val="067D17"/>
                </a:solidFill>
                <a:highlight>
                  <a:srgbClr val="FFFFFF"/>
                </a:highlight>
                <a:latin typeface="Courier New"/>
                <a:ea typeface="Courier New"/>
                <a:cs typeface="Courier New"/>
                <a:sym typeface="Courier New"/>
              </a:rPr>
              <a:t>"The high priority tasks are </a:t>
            </a:r>
            <a:r>
              <a:rPr lang="ru-RU" sz="1600" b="1">
                <a:solidFill>
                  <a:srgbClr val="0037A6"/>
                </a:solidFill>
                <a:highlight>
                  <a:srgbClr val="FFFFFF"/>
                </a:highlight>
                <a:latin typeface="Courier New"/>
                <a:ea typeface="Courier New"/>
                <a:cs typeface="Courier New"/>
                <a:sym typeface="Courier New"/>
              </a:rPr>
              <a:t>${</a:t>
            </a:r>
            <a:r>
              <a:rPr lang="ru-RU" sz="1600" b="1">
                <a:highlight>
                  <a:srgbClr val="FFFFFF"/>
                </a:highlight>
                <a:latin typeface="Courier New"/>
                <a:ea typeface="Courier New"/>
                <a:cs typeface="Courier New"/>
                <a:sym typeface="Courier New"/>
              </a:rPr>
              <a:t>highPriorityTasks</a:t>
            </a:r>
            <a:r>
              <a:rPr lang="ru-RU" sz="1600" b="1">
                <a:solidFill>
                  <a:srgbClr val="080808"/>
                </a:solidFill>
                <a:highlight>
                  <a:srgbClr val="FFFFFF"/>
                </a:highlight>
                <a:latin typeface="Courier New"/>
                <a:ea typeface="Courier New"/>
                <a:cs typeface="Courier New"/>
                <a:sym typeface="Courier New"/>
              </a:rPr>
              <a:t>.value</a:t>
            </a:r>
            <a:r>
              <a:rPr lang="ru-RU" sz="1600" b="1">
                <a:solidFill>
                  <a:srgbClr val="0037A6"/>
                </a:solidFill>
                <a:highlight>
                  <a:srgbClr val="FFFFFF"/>
                </a:highlight>
                <a:latin typeface="Courier New"/>
                <a:ea typeface="Courier New"/>
                <a:cs typeface="Courier New"/>
                <a:sym typeface="Courier New"/>
              </a:rPr>
              <a:t>}</a:t>
            </a:r>
            <a:r>
              <a:rPr lang="ru-RU" sz="1600" b="1">
                <a:solidFill>
                  <a:srgbClr val="067D17"/>
                </a:solidFill>
                <a:highlight>
                  <a:srgbClr val="FFFFFF"/>
                </a:highlight>
                <a:latin typeface="Courier New"/>
                <a:ea typeface="Courier New"/>
                <a:cs typeface="Courier New"/>
                <a:sym typeface="Courier New"/>
              </a:rPr>
              <a:t>"</a:t>
            </a:r>
            <a:r>
              <a:rPr lang="ru-RU" sz="1600" b="1">
                <a:solidFill>
                  <a:srgbClr val="080808"/>
                </a:solidFill>
                <a:highlight>
                  <a:srgbClr val="FFFFFF"/>
                </a:highlight>
                <a:latin typeface="Courier New"/>
                <a:ea typeface="Courier New"/>
                <a:cs typeface="Courier New"/>
                <a:sym typeface="Courier New"/>
              </a:rPr>
              <a:t>)</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800" b="1">
              <a:solidFill>
                <a:srgbClr val="0033B3"/>
              </a:solidFill>
              <a:highlight>
                <a:srgbClr val="FFFFFF"/>
              </a:highlight>
              <a:latin typeface="Courier New"/>
              <a:ea typeface="Courier New"/>
              <a:cs typeface="Courier New"/>
              <a:sym typeface="Courier New"/>
            </a:endParaRPr>
          </a:p>
        </p:txBody>
      </p:sp>
      <p:pic>
        <p:nvPicPr>
          <p:cNvPr id="478" name="Google Shape;478;g3165dd053d7_0_413"/>
          <p:cNvPicPr preferRelativeResize="0"/>
          <p:nvPr/>
        </p:nvPicPr>
        <p:blipFill>
          <a:blip r:embed="rId4">
            <a:alphaModFix/>
          </a:blip>
          <a:stretch>
            <a:fillRect/>
          </a:stretch>
        </p:blipFill>
        <p:spPr>
          <a:xfrm>
            <a:off x="6824225" y="1209650"/>
            <a:ext cx="6936601" cy="58612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83"/>
        <p:cNvGrpSpPr/>
        <p:nvPr/>
      </p:nvGrpSpPr>
      <p:grpSpPr>
        <a:xfrm>
          <a:off x="0" y="0"/>
          <a:ext cx="0" cy="0"/>
          <a:chOff x="0" y="0"/>
          <a:chExt cx="0" cy="0"/>
        </a:xfrm>
      </p:grpSpPr>
      <p:pic>
        <p:nvPicPr>
          <p:cNvPr id="484" name="Google Shape;484;g3165dd053d7_0_395"/>
          <p:cNvPicPr preferRelativeResize="0"/>
          <p:nvPr/>
        </p:nvPicPr>
        <p:blipFill>
          <a:blip r:embed="rId3">
            <a:alphaModFix/>
          </a:blip>
          <a:stretch>
            <a:fillRect/>
          </a:stretch>
        </p:blipFill>
        <p:spPr>
          <a:xfrm>
            <a:off x="8241813" y="1463775"/>
            <a:ext cx="4150775" cy="5873827"/>
          </a:xfrm>
          <a:prstGeom prst="rect">
            <a:avLst/>
          </a:prstGeom>
          <a:noFill/>
          <a:ln>
            <a:noFill/>
          </a:ln>
        </p:spPr>
      </p:pic>
      <p:sp>
        <p:nvSpPr>
          <p:cNvPr id="485" name="Google Shape;485;g3165dd053d7_0_395"/>
          <p:cNvSpPr txBox="1"/>
          <p:nvPr/>
        </p:nvSpPr>
        <p:spPr>
          <a:xfrm>
            <a:off x="262195" y="9437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snapshotFlow</a:t>
            </a:r>
            <a:endParaRPr/>
          </a:p>
        </p:txBody>
      </p:sp>
      <p:sp>
        <p:nvSpPr>
          <p:cNvPr id="486" name="Google Shape;486;g3165dd053d7_0_395"/>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sp>
        <p:nvSpPr>
          <p:cNvPr id="487" name="Google Shape;487;g3165dd053d7_0_395"/>
          <p:cNvSpPr txBox="1"/>
          <p:nvPr/>
        </p:nvSpPr>
        <p:spPr>
          <a:xfrm>
            <a:off x="107825" y="679375"/>
            <a:ext cx="8016300" cy="222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RU" sz="1300">
                <a:solidFill>
                  <a:srgbClr val="4A86E8"/>
                </a:solidFill>
                <a:highlight>
                  <a:srgbClr val="FFFFFF"/>
                </a:highlight>
                <a:latin typeface="Roboto Medium"/>
                <a:ea typeface="Roboto Medium"/>
                <a:cs typeface="Roboto Medium"/>
                <a:sym typeface="Roboto Medium"/>
              </a:rPr>
              <a:t>snapshotFlow: преобразует состояния Compose в потоки </a:t>
            </a:r>
            <a:endParaRPr sz="1300">
              <a:solidFill>
                <a:srgbClr val="4A86E8"/>
              </a:solidFill>
              <a:highlight>
                <a:srgbClr val="FFFFFF"/>
              </a:highlight>
              <a:latin typeface="Roboto Medium"/>
              <a:ea typeface="Roboto Medium"/>
              <a:cs typeface="Roboto Medium"/>
              <a:sym typeface="Roboto Medium"/>
            </a:endParaRPr>
          </a:p>
          <a:p>
            <a:pPr marL="0" lvl="0" indent="0" algn="l" rtl="0">
              <a:lnSpc>
                <a:spcPct val="115000"/>
              </a:lnSpc>
              <a:spcBef>
                <a:spcPts val="1200"/>
              </a:spcBef>
              <a:spcAft>
                <a:spcPts val="0"/>
              </a:spcAft>
              <a:buNone/>
            </a:pPr>
            <a:r>
              <a:rPr lang="ru-RU" sz="1300">
                <a:solidFill>
                  <a:srgbClr val="4A86E8"/>
                </a:solidFill>
                <a:highlight>
                  <a:srgbClr val="FFFFFF"/>
                </a:highlight>
                <a:latin typeface="Roboto Medium"/>
                <a:ea typeface="Roboto Medium"/>
                <a:cs typeface="Roboto Medium"/>
                <a:sym typeface="Roboto Medium"/>
              </a:rPr>
              <a:t>Используйте snapshotFlow для преобразования объектов State&lt;T&gt; в холодный поток. snapshotFlow запускает свой блок после сбора и выдает результат считывания объектов State в нем.</a:t>
            </a:r>
            <a:endParaRPr sz="1300">
              <a:solidFill>
                <a:srgbClr val="4A86E8"/>
              </a:solidFill>
              <a:highlight>
                <a:srgbClr val="FFFFFF"/>
              </a:highlight>
              <a:latin typeface="Roboto Medium"/>
              <a:ea typeface="Roboto Medium"/>
              <a:cs typeface="Roboto Medium"/>
              <a:sym typeface="Roboto Medium"/>
            </a:endParaRPr>
          </a:p>
          <a:p>
            <a:pPr marL="0" lvl="0" indent="0" algn="l" rtl="0">
              <a:lnSpc>
                <a:spcPct val="115000"/>
              </a:lnSpc>
              <a:spcBef>
                <a:spcPts val="1200"/>
              </a:spcBef>
              <a:spcAft>
                <a:spcPts val="0"/>
              </a:spcAft>
              <a:buNone/>
            </a:pPr>
            <a:endParaRPr sz="1300">
              <a:solidFill>
                <a:srgbClr val="4A86E8"/>
              </a:solidFill>
              <a:highlight>
                <a:srgbClr val="FFFFFF"/>
              </a:highlight>
              <a:latin typeface="Roboto Medium"/>
              <a:ea typeface="Roboto Medium"/>
              <a:cs typeface="Roboto Medium"/>
              <a:sym typeface="Roboto Medium"/>
            </a:endParaRPr>
          </a:p>
          <a:p>
            <a:pPr marL="0" lvl="0" indent="0" algn="l" rtl="0">
              <a:lnSpc>
                <a:spcPct val="115000"/>
              </a:lnSpc>
              <a:spcBef>
                <a:spcPts val="1200"/>
              </a:spcBef>
              <a:spcAft>
                <a:spcPts val="1200"/>
              </a:spcAft>
              <a:buNone/>
            </a:pPr>
            <a:r>
              <a:rPr lang="ru-RU" sz="1300">
                <a:solidFill>
                  <a:srgbClr val="4A86E8"/>
                </a:solidFill>
                <a:highlight>
                  <a:srgbClr val="FFFFFF"/>
                </a:highlight>
                <a:latin typeface="Roboto Medium"/>
                <a:ea typeface="Roboto Medium"/>
                <a:cs typeface="Roboto Medium"/>
                <a:sym typeface="Roboto Medium"/>
              </a:rPr>
              <a:t> Когда один из объектов состояния, считываемых внутри блока snapshotFlow, изменяется, поток передает новое значение своему сборщику, если новое значение не равно предыдущему переданному значению (это поведение аналогично поведению Flow.distinctUntilChanged).</a:t>
            </a:r>
            <a:endParaRPr sz="1500">
              <a:solidFill>
                <a:srgbClr val="4A86E8"/>
              </a:solidFill>
              <a:latin typeface="Roboto Medium"/>
              <a:ea typeface="Roboto Medium"/>
              <a:cs typeface="Roboto Medium"/>
              <a:sym typeface="Roboto Medium"/>
            </a:endParaRPr>
          </a:p>
        </p:txBody>
      </p:sp>
      <p:sp>
        <p:nvSpPr>
          <p:cNvPr id="488" name="Google Shape;488;g3165dd053d7_0_395"/>
          <p:cNvSpPr txBox="1"/>
          <p:nvPr/>
        </p:nvSpPr>
        <p:spPr>
          <a:xfrm>
            <a:off x="135725" y="3070475"/>
            <a:ext cx="7960500" cy="377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900" b="1">
                <a:solidFill>
                  <a:srgbClr val="9E880D"/>
                </a:solidFill>
                <a:highlight>
                  <a:srgbClr val="FFFFFF"/>
                </a:highlight>
                <a:latin typeface="Courier New"/>
                <a:ea typeface="Courier New"/>
                <a:cs typeface="Courier New"/>
                <a:sym typeface="Courier New"/>
              </a:rPr>
              <a:t>@Composable</a:t>
            </a:r>
            <a:endParaRPr sz="1900"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033B3"/>
                </a:solidFill>
                <a:highlight>
                  <a:srgbClr val="FFFFFF"/>
                </a:highlight>
                <a:latin typeface="Courier New"/>
                <a:ea typeface="Courier New"/>
                <a:cs typeface="Courier New"/>
                <a:sym typeface="Courier New"/>
              </a:rPr>
              <a:t>fun </a:t>
            </a:r>
            <a:r>
              <a:rPr lang="ru-RU" sz="1900" b="1">
                <a:solidFill>
                  <a:srgbClr val="00627A"/>
                </a:solidFill>
                <a:highlight>
                  <a:srgbClr val="FFFFFF"/>
                </a:highlight>
                <a:latin typeface="Courier New"/>
                <a:ea typeface="Courier New"/>
                <a:cs typeface="Courier New"/>
                <a:sym typeface="Courier New"/>
              </a:rPr>
              <a:t>MyComposableExample</a:t>
            </a:r>
            <a:r>
              <a:rPr lang="ru-RU" sz="1900" b="1">
                <a:solidFill>
                  <a:srgbClr val="080808"/>
                </a:solidFill>
                <a:highlight>
                  <a:srgbClr val="FFFFFF"/>
                </a:highlight>
                <a:latin typeface="Courier New"/>
                <a:ea typeface="Courier New"/>
                <a:cs typeface="Courier New"/>
                <a:sym typeface="Courier New"/>
              </a:rPr>
              <a:t>(</a:t>
            </a:r>
            <a:r>
              <a:rPr lang="ru-RU" sz="1900" b="1">
                <a:highlight>
                  <a:srgbClr val="FFFFFF"/>
                </a:highlight>
                <a:latin typeface="Courier New"/>
                <a:ea typeface="Courier New"/>
                <a:cs typeface="Courier New"/>
                <a:sym typeface="Courier New"/>
              </a:rPr>
              <a:t>count</a:t>
            </a:r>
            <a:r>
              <a:rPr lang="ru-RU" sz="1900" b="1">
                <a:solidFill>
                  <a:srgbClr val="080808"/>
                </a:solidFill>
                <a:highlight>
                  <a:srgbClr val="FFFFFF"/>
                </a:highlight>
                <a:latin typeface="Courier New"/>
                <a:ea typeface="Courier New"/>
                <a:cs typeface="Courier New"/>
                <a:sym typeface="Courier New"/>
              </a:rPr>
              <a:t>: MutableStateOf&lt;</a:t>
            </a:r>
            <a:r>
              <a:rPr lang="ru-RU" sz="1900" b="1">
                <a:highlight>
                  <a:srgbClr val="FFFFFF"/>
                </a:highlight>
                <a:latin typeface="Courier New"/>
                <a:ea typeface="Courier New"/>
                <a:cs typeface="Courier New"/>
                <a:sym typeface="Courier New"/>
              </a:rPr>
              <a:t>Int</a:t>
            </a:r>
            <a:r>
              <a:rPr lang="ru-RU" sz="1900" b="1">
                <a:solidFill>
                  <a:srgbClr val="080808"/>
                </a:solidFill>
                <a:highlight>
                  <a:srgbClr val="FFFFFF"/>
                </a:highlight>
                <a:latin typeface="Courier New"/>
                <a:ea typeface="Courier New"/>
                <a:cs typeface="Courier New"/>
                <a:sym typeface="Courier New"/>
              </a:rPr>
              <a:t>&gt;) {</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a:t>
            </a:r>
            <a:r>
              <a:rPr lang="ru-RU" sz="1900" b="1">
                <a:solidFill>
                  <a:srgbClr val="0033B3"/>
                </a:solidFill>
                <a:highlight>
                  <a:srgbClr val="FFFFFF"/>
                </a:highlight>
                <a:latin typeface="Courier New"/>
                <a:ea typeface="Courier New"/>
                <a:cs typeface="Courier New"/>
                <a:sym typeface="Courier New"/>
              </a:rPr>
              <a:t>val </a:t>
            </a:r>
            <a:r>
              <a:rPr lang="ru-RU" sz="1900" b="1">
                <a:highlight>
                  <a:srgbClr val="FFFFFF"/>
                </a:highlight>
                <a:latin typeface="Courier New"/>
                <a:ea typeface="Courier New"/>
                <a:cs typeface="Courier New"/>
                <a:sym typeface="Courier New"/>
              </a:rPr>
              <a:t>countFlow </a:t>
            </a:r>
            <a:r>
              <a:rPr lang="ru-RU" sz="1900" b="1">
                <a:solidFill>
                  <a:srgbClr val="080808"/>
                </a:solidFill>
                <a:highlight>
                  <a:srgbClr val="FFFFFF"/>
                </a:highlight>
                <a:latin typeface="Courier New"/>
                <a:ea typeface="Courier New"/>
                <a:cs typeface="Courier New"/>
                <a:sym typeface="Courier New"/>
              </a:rPr>
              <a:t>= snapshotFlow { </a:t>
            </a:r>
            <a:r>
              <a:rPr lang="ru-RU" sz="1900" b="1">
                <a:highlight>
                  <a:srgbClr val="FFFFFF"/>
                </a:highlight>
                <a:latin typeface="Courier New"/>
                <a:ea typeface="Courier New"/>
                <a:cs typeface="Courier New"/>
                <a:sym typeface="Courier New"/>
              </a:rPr>
              <a:t>count </a:t>
            </a: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LaunchedEffect(</a:t>
            </a:r>
            <a:r>
              <a:rPr lang="ru-RU" sz="1900" b="1">
                <a:solidFill>
                  <a:srgbClr val="4A86E8"/>
                </a:solidFill>
                <a:highlight>
                  <a:srgbClr val="FFFFFF"/>
                </a:highlight>
                <a:latin typeface="Courier New"/>
                <a:ea typeface="Courier New"/>
                <a:cs typeface="Courier New"/>
                <a:sym typeface="Courier New"/>
              </a:rPr>
              <a:t>key1 = </a:t>
            </a:r>
            <a:r>
              <a:rPr lang="ru-RU" sz="1900" b="1">
                <a:highlight>
                  <a:srgbClr val="FFFFFF"/>
                </a:highlight>
                <a:latin typeface="Courier New"/>
                <a:ea typeface="Courier New"/>
                <a:cs typeface="Courier New"/>
                <a:sym typeface="Courier New"/>
              </a:rPr>
              <a:t>countFlow</a:t>
            </a:r>
            <a:r>
              <a:rPr lang="ru-RU" sz="1900" b="1">
                <a:solidFill>
                  <a:srgbClr val="080808"/>
                </a:solidFill>
                <a:highlight>
                  <a:srgbClr val="FFFFFF"/>
                </a:highlight>
                <a:latin typeface="Courier New"/>
                <a:ea typeface="Courier New"/>
                <a:cs typeface="Courier New"/>
                <a:sym typeface="Courier New"/>
              </a:rPr>
              <a:t>) {</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a:t>
            </a:r>
            <a:r>
              <a:rPr lang="ru-RU" sz="1900" b="1" i="1">
                <a:solidFill>
                  <a:srgbClr val="8C8C8C"/>
                </a:solidFill>
                <a:highlight>
                  <a:srgbClr val="FFFFFF"/>
                </a:highlight>
                <a:latin typeface="Courier New"/>
                <a:ea typeface="Courier New"/>
                <a:cs typeface="Courier New"/>
                <a:sym typeface="Courier New"/>
              </a:rPr>
              <a:t> // будет выполняться всякий раз, когда изменяется состояние подсчета</a:t>
            </a:r>
            <a:endParaRPr sz="19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i="1">
                <a:solidFill>
                  <a:srgbClr val="8C8C8C"/>
                </a:solidFill>
                <a:highlight>
                  <a:srgbClr val="FFFFFF"/>
                </a:highlight>
                <a:latin typeface="Courier New"/>
                <a:ea typeface="Courier New"/>
                <a:cs typeface="Courier New"/>
                <a:sym typeface="Courier New"/>
              </a:rPr>
              <a:t>       // выводит текущее значение состояния подсчета</a:t>
            </a:r>
            <a:endParaRPr sz="1900" b="1" i="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i="1">
                <a:solidFill>
                  <a:srgbClr val="8C8C8C"/>
                </a:solidFill>
                <a:highlight>
                  <a:srgbClr val="FFFFFF"/>
                </a:highlight>
                <a:latin typeface="Courier New"/>
                <a:ea typeface="Courier New"/>
                <a:cs typeface="Courier New"/>
                <a:sym typeface="Courier New"/>
              </a:rPr>
              <a:t>       </a:t>
            </a:r>
            <a:r>
              <a:rPr lang="ru-RU" sz="1900" b="1">
                <a:solidFill>
                  <a:srgbClr val="080808"/>
                </a:solidFill>
                <a:highlight>
                  <a:srgbClr val="FFFFFF"/>
                </a:highlight>
                <a:latin typeface="Courier New"/>
                <a:ea typeface="Courier New"/>
                <a:cs typeface="Courier New"/>
                <a:sym typeface="Courier New"/>
              </a:rPr>
              <a:t>println(</a:t>
            </a:r>
            <a:r>
              <a:rPr lang="ru-RU" sz="1900" b="1">
                <a:highlight>
                  <a:srgbClr val="FFFFFF"/>
                </a:highlight>
                <a:latin typeface="Courier New"/>
                <a:ea typeface="Courier New"/>
                <a:cs typeface="Courier New"/>
                <a:sym typeface="Courier New"/>
              </a:rPr>
              <a:t>countFlow</a:t>
            </a:r>
            <a:r>
              <a:rPr lang="ru-RU" sz="1900" b="1">
                <a:solidFill>
                  <a:srgbClr val="080808"/>
                </a:solidFill>
                <a:highlight>
                  <a:srgbClr val="FFFFFF"/>
                </a:highlight>
                <a:latin typeface="Courier New"/>
                <a:ea typeface="Courier New"/>
                <a:cs typeface="Courier New"/>
                <a:sym typeface="Courier New"/>
              </a:rPr>
              <a:t>.value)</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   Text(</a:t>
            </a:r>
            <a:r>
              <a:rPr lang="ru-RU" sz="1900" b="1">
                <a:solidFill>
                  <a:srgbClr val="4A86E8"/>
                </a:solidFill>
                <a:highlight>
                  <a:srgbClr val="FFFFFF"/>
                </a:highlight>
                <a:latin typeface="Courier New"/>
                <a:ea typeface="Courier New"/>
                <a:cs typeface="Courier New"/>
                <a:sym typeface="Courier New"/>
              </a:rPr>
              <a:t>text = </a:t>
            </a:r>
            <a:r>
              <a:rPr lang="ru-RU" sz="1900" b="1">
                <a:solidFill>
                  <a:srgbClr val="067D17"/>
                </a:solidFill>
                <a:highlight>
                  <a:srgbClr val="FFFFFF"/>
                </a:highlight>
                <a:latin typeface="Courier New"/>
                <a:ea typeface="Courier New"/>
                <a:cs typeface="Courier New"/>
                <a:sym typeface="Courier New"/>
              </a:rPr>
              <a:t>"The count is </a:t>
            </a:r>
            <a:r>
              <a:rPr lang="ru-RU" sz="1900" b="1">
                <a:solidFill>
                  <a:srgbClr val="0037A6"/>
                </a:solidFill>
                <a:highlight>
                  <a:srgbClr val="FFFFFF"/>
                </a:highlight>
                <a:latin typeface="Courier New"/>
                <a:ea typeface="Courier New"/>
                <a:cs typeface="Courier New"/>
                <a:sym typeface="Courier New"/>
              </a:rPr>
              <a:t>${</a:t>
            </a:r>
            <a:r>
              <a:rPr lang="ru-RU" sz="1900" b="1">
                <a:highlight>
                  <a:srgbClr val="FFFFFF"/>
                </a:highlight>
                <a:latin typeface="Courier New"/>
                <a:ea typeface="Courier New"/>
                <a:cs typeface="Courier New"/>
                <a:sym typeface="Courier New"/>
              </a:rPr>
              <a:t>count</a:t>
            </a:r>
            <a:r>
              <a:rPr lang="ru-RU" sz="1900" b="1">
                <a:solidFill>
                  <a:srgbClr val="080808"/>
                </a:solidFill>
                <a:highlight>
                  <a:srgbClr val="FFFFFF"/>
                </a:highlight>
                <a:latin typeface="Courier New"/>
                <a:ea typeface="Courier New"/>
                <a:cs typeface="Courier New"/>
                <a:sym typeface="Courier New"/>
              </a:rPr>
              <a:t>.value</a:t>
            </a:r>
            <a:r>
              <a:rPr lang="ru-RU" sz="1900" b="1">
                <a:solidFill>
                  <a:srgbClr val="0037A6"/>
                </a:solidFill>
                <a:highlight>
                  <a:srgbClr val="FFFFFF"/>
                </a:highlight>
                <a:latin typeface="Courier New"/>
                <a:ea typeface="Courier New"/>
                <a:cs typeface="Courier New"/>
                <a:sym typeface="Courier New"/>
              </a:rPr>
              <a:t>}</a:t>
            </a:r>
            <a:r>
              <a:rPr lang="ru-RU" sz="1900" b="1">
                <a:solidFill>
                  <a:srgbClr val="067D17"/>
                </a:solidFill>
                <a:highlight>
                  <a:srgbClr val="FFFFFF"/>
                </a:highlight>
                <a:latin typeface="Courier New"/>
                <a:ea typeface="Courier New"/>
                <a:cs typeface="Courier New"/>
                <a:sym typeface="Courier New"/>
              </a:rPr>
              <a:t>"</a:t>
            </a: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900" b="1">
                <a:solidFill>
                  <a:srgbClr val="080808"/>
                </a:solidFill>
                <a:highlight>
                  <a:srgbClr val="FFFFFF"/>
                </a:highlight>
                <a:latin typeface="Courier New"/>
                <a:ea typeface="Courier New"/>
                <a:cs typeface="Courier New"/>
                <a:sym typeface="Courier New"/>
              </a:rPr>
              <a:t>}</a:t>
            </a:r>
            <a:endParaRPr sz="19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400" b="1">
              <a:solidFill>
                <a:srgbClr val="9E880D"/>
              </a:solidFill>
              <a:highlight>
                <a:srgbClr val="FFFFFF"/>
              </a:highlight>
              <a:latin typeface="Courier New"/>
              <a:ea typeface="Courier New"/>
              <a:cs typeface="Courier New"/>
              <a:sym typeface="Courier New"/>
            </a:endParaRPr>
          </a:p>
        </p:txBody>
      </p:sp>
      <p:pic>
        <p:nvPicPr>
          <p:cNvPr id="489" name="Google Shape;489;g3165dd053d7_0_395"/>
          <p:cNvPicPr preferRelativeResize="0"/>
          <p:nvPr/>
        </p:nvPicPr>
        <p:blipFill>
          <a:blip r:embed="rId4">
            <a:alphaModFix/>
          </a:blip>
          <a:stretch>
            <a:fillRect/>
          </a:stretch>
        </p:blipFill>
        <p:spPr>
          <a:xfrm>
            <a:off x="6772700" y="1261200"/>
            <a:ext cx="6936601" cy="58612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94"/>
        <p:cNvGrpSpPr/>
        <p:nvPr/>
      </p:nvGrpSpPr>
      <p:grpSpPr>
        <a:xfrm>
          <a:off x="0" y="0"/>
          <a:ext cx="0" cy="0"/>
          <a:chOff x="0" y="0"/>
          <a:chExt cx="0" cy="0"/>
        </a:xfrm>
      </p:grpSpPr>
      <p:sp>
        <p:nvSpPr>
          <p:cNvPr id="495" name="Google Shape;495;g3165dd053d7_0_130"/>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rgbClr val="4A86E8"/>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Профилирование и отладка</a:t>
            </a:r>
            <a:endParaRPr>
              <a:solidFill>
                <a:srgbClr val="4A86E8"/>
              </a:solidFill>
            </a:endParaRPr>
          </a:p>
        </p:txBody>
      </p:sp>
      <p:sp>
        <p:nvSpPr>
          <p:cNvPr id="496" name="Google Shape;496;g3165dd053d7_0_130"/>
          <p:cNvSpPr/>
          <p:nvPr/>
        </p:nvSpPr>
        <p:spPr>
          <a:xfrm>
            <a:off x="1081154" y="1333675"/>
            <a:ext cx="110559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a:solidFill>
                  <a:srgbClr val="202124"/>
                </a:solidFill>
                <a:latin typeface="Roboto"/>
                <a:ea typeface="Roboto"/>
                <a:cs typeface="Roboto"/>
                <a:sym typeface="Roboto"/>
              </a:rPr>
              <a:t>Выберите процесс из списка на вкладке </a:t>
            </a:r>
            <a:r>
              <a:rPr lang="ru-RU" sz="1800" b="1">
                <a:solidFill>
                  <a:srgbClr val="4A86E8"/>
                </a:solidFill>
                <a:latin typeface="Roboto"/>
                <a:ea typeface="Roboto"/>
                <a:cs typeface="Roboto"/>
                <a:sym typeface="Roboto"/>
              </a:rPr>
              <a:t>Home </a:t>
            </a:r>
            <a:r>
              <a:rPr lang="ru-RU" sz="1800">
                <a:solidFill>
                  <a:srgbClr val="202124"/>
                </a:solidFill>
                <a:latin typeface="Roboto"/>
                <a:ea typeface="Roboto"/>
                <a:cs typeface="Roboto"/>
                <a:sym typeface="Roboto"/>
              </a:rPr>
              <a:t>на панели </a:t>
            </a:r>
            <a:r>
              <a:rPr lang="ru-RU" sz="1800" b="1">
                <a:solidFill>
                  <a:srgbClr val="4A86E8"/>
                </a:solidFill>
                <a:latin typeface="Roboto"/>
                <a:ea typeface="Roboto"/>
                <a:cs typeface="Roboto"/>
                <a:sym typeface="Roboto"/>
              </a:rPr>
              <a:t>Profiler </a:t>
            </a:r>
            <a:r>
              <a:rPr lang="ru-RU" sz="1800">
                <a:solidFill>
                  <a:srgbClr val="202124"/>
                </a:solidFill>
                <a:latin typeface="Roboto"/>
                <a:ea typeface="Roboto"/>
                <a:cs typeface="Roboto"/>
                <a:sym typeface="Roboto"/>
              </a:rPr>
              <a:t>. В большинстве случаев вам нужно выбрать главный процесс, представляющий ваше приложение.</a:t>
            </a:r>
            <a:endParaRPr/>
          </a:p>
        </p:txBody>
      </p:sp>
      <p:sp>
        <p:nvSpPr>
          <p:cNvPr id="497" name="Google Shape;497;g3165dd053d7_0_130"/>
          <p:cNvSpPr/>
          <p:nvPr/>
        </p:nvSpPr>
        <p:spPr>
          <a:xfrm>
            <a:off x="1081150" y="2192025"/>
            <a:ext cx="11055900" cy="897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a:solidFill>
                  <a:srgbClr val="202124"/>
                </a:solidFill>
                <a:latin typeface="Roboto"/>
                <a:ea typeface="Roboto"/>
                <a:cs typeface="Roboto"/>
                <a:sym typeface="Roboto"/>
              </a:rPr>
              <a:t>Выберите задачу профилирования в разделе </a:t>
            </a:r>
            <a:r>
              <a:rPr lang="ru-RU" sz="1800" b="1">
                <a:solidFill>
                  <a:srgbClr val="4A86E8"/>
                </a:solidFill>
                <a:latin typeface="Roboto"/>
                <a:ea typeface="Roboto"/>
                <a:cs typeface="Roboto"/>
                <a:sym typeface="Roboto"/>
              </a:rPr>
              <a:t>Tasks </a:t>
            </a:r>
            <a:r>
              <a:rPr lang="ru-RU" sz="1800">
                <a:solidFill>
                  <a:srgbClr val="202124"/>
                </a:solidFill>
                <a:latin typeface="Roboto"/>
                <a:ea typeface="Roboto"/>
                <a:cs typeface="Roboto"/>
                <a:sym typeface="Roboto"/>
              </a:rPr>
              <a:t>. Дополнительную информацию о задачах см. на других страницах этого раздела. Не все задачи профилирования доступны для каждого процесса. Если вы не знаете, с чего начать, получите общее представление о производительности, проверив</a:t>
            </a:r>
            <a:r>
              <a:rPr lang="ru-RU" sz="1800">
                <a:solidFill>
                  <a:srgbClr val="4A86E8"/>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 приложение в реальном времени.</a:t>
            </a:r>
            <a:endParaRPr>
              <a:solidFill>
                <a:srgbClr val="4A86E8"/>
              </a:solidFill>
            </a:endParaRPr>
          </a:p>
        </p:txBody>
      </p:sp>
      <p:sp>
        <p:nvSpPr>
          <p:cNvPr id="498" name="Google Shape;498;g3165dd053d7_0_130"/>
          <p:cNvSpPr/>
          <p:nvPr/>
        </p:nvSpPr>
        <p:spPr>
          <a:xfrm>
            <a:off x="1081150" y="3565875"/>
            <a:ext cx="11055900" cy="897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a:solidFill>
                  <a:srgbClr val="202124"/>
                </a:solidFill>
                <a:latin typeface="Roboto"/>
                <a:ea typeface="Roboto"/>
                <a:cs typeface="Roboto"/>
                <a:sym typeface="Roboto"/>
              </a:rPr>
              <a:t>С помощью раскрывающегося списка </a:t>
            </a:r>
            <a:r>
              <a:rPr lang="ru-RU" sz="1800" b="1">
                <a:solidFill>
                  <a:srgbClr val="4A86E8"/>
                </a:solidFill>
                <a:latin typeface="Roboto"/>
                <a:ea typeface="Roboto"/>
                <a:cs typeface="Roboto"/>
                <a:sym typeface="Roboto"/>
              </a:rPr>
              <a:t>Start profiler task from</a:t>
            </a:r>
            <a:r>
              <a:rPr lang="ru-RU" sz="1800">
                <a:solidFill>
                  <a:srgbClr val="202124"/>
                </a:solidFill>
                <a:latin typeface="Roboto"/>
                <a:ea typeface="Roboto"/>
                <a:cs typeface="Roboto"/>
                <a:sym typeface="Roboto"/>
              </a:rPr>
              <a:t>  выберите, следует ли запускать задачу профилировщика при запуске или подключиться к процессу во время его выполнения. Если вы пытаетесь сократить время запуска приложения или зафиксировать процесс, происходящий во время запуска приложения, вам следует включить запуск; в противном случае вы можете начать профилирование в текущем состоянии приложения.</a:t>
            </a:r>
            <a:endParaRPr/>
          </a:p>
        </p:txBody>
      </p:sp>
      <p:sp>
        <p:nvSpPr>
          <p:cNvPr id="499" name="Google Shape;499;g3165dd053d7_0_130"/>
          <p:cNvSpPr/>
          <p:nvPr/>
        </p:nvSpPr>
        <p:spPr>
          <a:xfrm>
            <a:off x="1036325" y="5006950"/>
            <a:ext cx="11055900" cy="897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a:solidFill>
                  <a:srgbClr val="202124"/>
                </a:solidFill>
                <a:latin typeface="Roboto"/>
                <a:ea typeface="Roboto"/>
                <a:cs typeface="Roboto"/>
                <a:sym typeface="Roboto"/>
              </a:rPr>
              <a:t>Нажмите  </a:t>
            </a:r>
            <a:r>
              <a:rPr lang="ru-RU" sz="1800" b="1">
                <a:solidFill>
                  <a:srgbClr val="4A86E8"/>
                </a:solidFill>
                <a:latin typeface="Roboto"/>
                <a:ea typeface="Roboto"/>
                <a:cs typeface="Roboto"/>
                <a:sym typeface="Roboto"/>
              </a:rPr>
              <a:t>Start profiler task</a:t>
            </a:r>
            <a:r>
              <a:rPr lang="ru-RU" sz="1800">
                <a:solidFill>
                  <a:srgbClr val="202124"/>
                </a:solidFill>
                <a:latin typeface="Roboto"/>
                <a:ea typeface="Roboto"/>
                <a:cs typeface="Roboto"/>
                <a:sym typeface="Roboto"/>
              </a:rPr>
              <a:t>. Задача запустится на отдельной вкладке.</a:t>
            </a:r>
            <a:endParaRPr/>
          </a:p>
        </p:txBody>
      </p:sp>
      <p:sp>
        <p:nvSpPr>
          <p:cNvPr id="500" name="Google Shape;500;g3165dd053d7_0_130"/>
          <p:cNvSpPr/>
          <p:nvPr/>
        </p:nvSpPr>
        <p:spPr>
          <a:xfrm>
            <a:off x="1081150" y="5904850"/>
            <a:ext cx="11055900" cy="897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a:solidFill>
                  <a:srgbClr val="202124"/>
                </a:solidFill>
                <a:latin typeface="Roboto"/>
                <a:ea typeface="Roboto"/>
                <a:cs typeface="Roboto"/>
                <a:sym typeface="Roboto"/>
              </a:rPr>
              <a:t>Остановите запись (если применимо), дождитесь её обработки и посмотрите результаты.</a:t>
            </a:r>
            <a:endParaRPr/>
          </a:p>
        </p:txBody>
      </p:sp>
      <p:pic>
        <p:nvPicPr>
          <p:cNvPr id="501" name="Google Shape;501;g3165dd053d7_0_130"/>
          <p:cNvPicPr preferRelativeResize="0"/>
          <p:nvPr/>
        </p:nvPicPr>
        <p:blipFill>
          <a:blip r:embed="rId5">
            <a:alphaModFix/>
          </a:blip>
          <a:stretch>
            <a:fillRect/>
          </a:stretch>
        </p:blipFill>
        <p:spPr>
          <a:xfrm>
            <a:off x="62750" y="2988534"/>
            <a:ext cx="12192000" cy="358378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6"/>
        <p:cNvGrpSpPr/>
        <p:nvPr/>
      </p:nvGrpSpPr>
      <p:grpSpPr>
        <a:xfrm>
          <a:off x="0" y="0"/>
          <a:ext cx="0" cy="0"/>
          <a:chOff x="0" y="0"/>
          <a:chExt cx="0" cy="0"/>
        </a:xfrm>
      </p:grpSpPr>
      <p:sp>
        <p:nvSpPr>
          <p:cNvPr id="507" name="Google Shape;507;g3165dd053d7_0_170"/>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Canvas </a:t>
            </a:r>
            <a:endParaRPr/>
          </a:p>
        </p:txBody>
      </p:sp>
      <p:sp>
        <p:nvSpPr>
          <p:cNvPr id="508" name="Google Shape;508;g3165dd053d7_0_170"/>
          <p:cNvSpPr/>
          <p:nvPr/>
        </p:nvSpPr>
        <p:spPr>
          <a:xfrm>
            <a:off x="127770" y="996036"/>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1" u="sng">
                <a:solidFill>
                  <a:schemeClr val="hlink"/>
                </a:solidFill>
                <a:latin typeface="Roboto"/>
                <a:ea typeface="Roboto"/>
                <a:cs typeface="Roboto"/>
                <a:sym typeface="Roboto"/>
                <a:hlinkClick r:id="rId3"/>
              </a:rPr>
              <a:t>Canvas</a:t>
            </a:r>
            <a:endParaRPr b="1">
              <a:solidFill>
                <a:srgbClr val="4A86E8"/>
              </a:solidFill>
              <a:latin typeface="Roboto"/>
              <a:ea typeface="Roboto"/>
              <a:cs typeface="Roboto"/>
              <a:sym typeface="Roboto"/>
            </a:endParaRPr>
          </a:p>
        </p:txBody>
      </p:sp>
      <p:sp>
        <p:nvSpPr>
          <p:cNvPr id="509" name="Google Shape;509;g3165dd053d7_0_170"/>
          <p:cNvSpPr txBox="1"/>
          <p:nvPr/>
        </p:nvSpPr>
        <p:spPr>
          <a:xfrm>
            <a:off x="359850" y="1642225"/>
            <a:ext cx="5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b="1">
                <a:solidFill>
                  <a:srgbClr val="0033B3"/>
                </a:solidFill>
                <a:highlight>
                  <a:srgbClr val="FFFFFF"/>
                </a:highlight>
                <a:latin typeface="Courier New"/>
                <a:ea typeface="Courier New"/>
                <a:cs typeface="Courier New"/>
                <a:sym typeface="Courier New"/>
              </a:rPr>
              <a:t>canvas.</a:t>
            </a:r>
            <a:r>
              <a:rPr lang="ru-RU" b="1">
                <a:solidFill>
                  <a:srgbClr val="434343"/>
                </a:solidFill>
                <a:highlight>
                  <a:srgbClr val="FFFFFF"/>
                </a:highlight>
                <a:latin typeface="Courier New"/>
                <a:ea typeface="Courier New"/>
                <a:cs typeface="Courier New"/>
                <a:sym typeface="Courier New"/>
              </a:rPr>
              <a:t>drawLine(startX, startY, endX, endY, paint)</a:t>
            </a:r>
            <a:endParaRPr sz="2000" b="1">
              <a:solidFill>
                <a:srgbClr val="434343"/>
              </a:solidFill>
              <a:highlight>
                <a:srgbClr val="FFFFFF"/>
              </a:highlight>
              <a:latin typeface="Courier New"/>
              <a:ea typeface="Courier New"/>
              <a:cs typeface="Courier New"/>
              <a:sym typeface="Courier New"/>
            </a:endParaRPr>
          </a:p>
        </p:txBody>
      </p:sp>
      <p:sp>
        <p:nvSpPr>
          <p:cNvPr id="510" name="Google Shape;510;g3165dd053d7_0_170"/>
          <p:cNvSpPr txBox="1"/>
          <p:nvPr/>
        </p:nvSpPr>
        <p:spPr>
          <a:xfrm>
            <a:off x="359850" y="2601425"/>
            <a:ext cx="56505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b="1">
                <a:solidFill>
                  <a:srgbClr val="0033B3"/>
                </a:solidFill>
                <a:highlight>
                  <a:srgbClr val="FFFFFF"/>
                </a:highlight>
                <a:latin typeface="Courier New"/>
                <a:ea typeface="Courier New"/>
                <a:cs typeface="Courier New"/>
                <a:sym typeface="Courier New"/>
              </a:rPr>
              <a:t>canvas.</a:t>
            </a:r>
            <a:r>
              <a:rPr lang="ru-RU" b="1">
                <a:solidFill>
                  <a:srgbClr val="434343"/>
                </a:solidFill>
                <a:highlight>
                  <a:srgbClr val="FFFFFF"/>
                </a:highlight>
                <a:latin typeface="Courier New"/>
                <a:ea typeface="Courier New"/>
                <a:cs typeface="Courier New"/>
                <a:sym typeface="Courier New"/>
              </a:rPr>
              <a:t>.drawLines(</a:t>
            </a:r>
            <a:endParaRPr b="1">
              <a:solidFill>
                <a:srgbClr val="43434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434343"/>
                </a:solidFill>
                <a:highlight>
                  <a:srgbClr val="FFFFFF"/>
                </a:highlight>
                <a:latin typeface="Courier New"/>
                <a:ea typeface="Courier New"/>
                <a:cs typeface="Courier New"/>
                <a:sym typeface="Courier New"/>
              </a:rPr>
              <a:t>    floatArrayOf(</a:t>
            </a:r>
            <a:endParaRPr b="1">
              <a:solidFill>
                <a:srgbClr val="43434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434343"/>
                </a:solidFill>
                <a:highlight>
                  <a:srgbClr val="FFFFFF"/>
                </a:highlight>
                <a:latin typeface="Courier New"/>
                <a:ea typeface="Courier New"/>
                <a:cs typeface="Courier New"/>
                <a:sym typeface="Courier New"/>
              </a:rPr>
              <a:t>        startFirstX, startFirstY, endFirstX, endFirstY,</a:t>
            </a:r>
            <a:endParaRPr b="1">
              <a:solidFill>
                <a:srgbClr val="43434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434343"/>
                </a:solidFill>
                <a:highlight>
                  <a:srgbClr val="FFFFFF"/>
                </a:highlight>
                <a:latin typeface="Courier New"/>
                <a:ea typeface="Courier New"/>
                <a:cs typeface="Courier New"/>
                <a:sym typeface="Courier New"/>
              </a:rPr>
              <a:t>        startSecondX, startSecondY, endSecondX, endSecondY),</a:t>
            </a:r>
            <a:endParaRPr b="1">
              <a:solidFill>
                <a:srgbClr val="43434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434343"/>
                </a:solidFill>
                <a:highlight>
                  <a:srgbClr val="FFFFFF"/>
                </a:highlight>
                <a:latin typeface="Courier New"/>
                <a:ea typeface="Courier New"/>
                <a:cs typeface="Courier New"/>
                <a:sym typeface="Courier New"/>
              </a:rPr>
              <a:t>    paint)</a:t>
            </a:r>
            <a:endParaRPr b="1">
              <a:solidFill>
                <a:srgbClr val="434343"/>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b="1">
              <a:solidFill>
                <a:srgbClr val="434343"/>
              </a:solidFill>
              <a:highlight>
                <a:srgbClr val="FFFFFF"/>
              </a:highlight>
              <a:latin typeface="Courier New"/>
              <a:ea typeface="Courier New"/>
              <a:cs typeface="Courier New"/>
              <a:sym typeface="Courier New"/>
            </a:endParaRPr>
          </a:p>
        </p:txBody>
      </p:sp>
      <p:pic>
        <p:nvPicPr>
          <p:cNvPr id="511" name="Google Shape;511;g3165dd053d7_0_170"/>
          <p:cNvPicPr preferRelativeResize="0"/>
          <p:nvPr/>
        </p:nvPicPr>
        <p:blipFill>
          <a:blip r:embed="rId4">
            <a:alphaModFix/>
          </a:blip>
          <a:stretch>
            <a:fillRect/>
          </a:stretch>
        </p:blipFill>
        <p:spPr>
          <a:xfrm>
            <a:off x="6915127" y="1354544"/>
            <a:ext cx="4216800" cy="975575"/>
          </a:xfrm>
          <a:prstGeom prst="rect">
            <a:avLst/>
          </a:prstGeom>
          <a:noFill/>
          <a:ln>
            <a:noFill/>
          </a:ln>
        </p:spPr>
      </p:pic>
      <p:pic>
        <p:nvPicPr>
          <p:cNvPr id="512" name="Google Shape;512;g3165dd053d7_0_170"/>
          <p:cNvPicPr preferRelativeResize="0"/>
          <p:nvPr/>
        </p:nvPicPr>
        <p:blipFill>
          <a:blip r:embed="rId5">
            <a:alphaModFix/>
          </a:blip>
          <a:stretch>
            <a:fillRect/>
          </a:stretch>
        </p:blipFill>
        <p:spPr>
          <a:xfrm>
            <a:off x="6571225" y="2853312"/>
            <a:ext cx="5370702" cy="1151375"/>
          </a:xfrm>
          <a:prstGeom prst="rect">
            <a:avLst/>
          </a:prstGeom>
          <a:noFill/>
          <a:ln>
            <a:noFill/>
          </a:ln>
        </p:spPr>
      </p:pic>
      <p:sp>
        <p:nvSpPr>
          <p:cNvPr id="513" name="Google Shape;513;g3165dd053d7_0_170"/>
          <p:cNvSpPr txBox="1"/>
          <p:nvPr/>
        </p:nvSpPr>
        <p:spPr>
          <a:xfrm>
            <a:off x="420875" y="4629725"/>
            <a:ext cx="5650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b="1">
                <a:solidFill>
                  <a:srgbClr val="0033B3"/>
                </a:solidFill>
                <a:highlight>
                  <a:srgbClr val="FFFFFF"/>
                </a:highlight>
                <a:latin typeface="Courier New"/>
                <a:ea typeface="Courier New"/>
                <a:cs typeface="Courier New"/>
                <a:sym typeface="Courier New"/>
              </a:rPr>
              <a:t>canvas.</a:t>
            </a:r>
            <a:r>
              <a:rPr lang="ru-RU" b="1">
                <a:solidFill>
                  <a:srgbClr val="434343"/>
                </a:solidFill>
                <a:highlight>
                  <a:srgbClr val="FFFFFF"/>
                </a:highlight>
                <a:latin typeface="Courier New"/>
                <a:ea typeface="Courier New"/>
                <a:cs typeface="Courier New"/>
                <a:sym typeface="Courier New"/>
              </a:rPr>
              <a:t>drawCircle(</a:t>
            </a:r>
            <a:endParaRPr b="1">
              <a:solidFill>
                <a:srgbClr val="43434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434343"/>
                </a:solidFill>
                <a:highlight>
                  <a:srgbClr val="FFFFFF"/>
                </a:highlight>
                <a:latin typeface="Courier New"/>
                <a:ea typeface="Courier New"/>
                <a:cs typeface="Courier New"/>
                <a:sym typeface="Courier New"/>
              </a:rPr>
              <a:t>    centerCoordinateX, centerCoordinateY,</a:t>
            </a:r>
            <a:endParaRPr b="1">
              <a:solidFill>
                <a:srgbClr val="43434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434343"/>
                </a:solidFill>
                <a:highlight>
                  <a:srgbClr val="FFFFFF"/>
                </a:highlight>
                <a:latin typeface="Courier New"/>
                <a:ea typeface="Courier New"/>
                <a:cs typeface="Courier New"/>
                <a:sym typeface="Courier New"/>
              </a:rPr>
              <a:t>    radius,</a:t>
            </a:r>
            <a:endParaRPr b="1">
              <a:solidFill>
                <a:srgbClr val="43434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434343"/>
                </a:solidFill>
                <a:highlight>
                  <a:srgbClr val="FFFFFF"/>
                </a:highlight>
                <a:latin typeface="Courier New"/>
                <a:ea typeface="Courier New"/>
                <a:cs typeface="Courier New"/>
                <a:sym typeface="Courier New"/>
              </a:rPr>
              <a:t>    paint)</a:t>
            </a:r>
            <a:endParaRPr b="1">
              <a:solidFill>
                <a:srgbClr val="434343"/>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b="1">
              <a:solidFill>
                <a:srgbClr val="434343"/>
              </a:solidFill>
              <a:highlight>
                <a:srgbClr val="FFFFFF"/>
              </a:highlight>
              <a:latin typeface="Courier New"/>
              <a:ea typeface="Courier New"/>
              <a:cs typeface="Courier New"/>
              <a:sym typeface="Courier New"/>
            </a:endParaRPr>
          </a:p>
        </p:txBody>
      </p:sp>
      <p:pic>
        <p:nvPicPr>
          <p:cNvPr id="514" name="Google Shape;514;g3165dd053d7_0_170"/>
          <p:cNvPicPr preferRelativeResize="0"/>
          <p:nvPr/>
        </p:nvPicPr>
        <p:blipFill>
          <a:blip r:embed="rId6">
            <a:alphaModFix/>
          </a:blip>
          <a:stretch>
            <a:fillRect/>
          </a:stretch>
        </p:blipFill>
        <p:spPr>
          <a:xfrm>
            <a:off x="6571225" y="4595023"/>
            <a:ext cx="5311852" cy="1587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19"/>
        <p:cNvGrpSpPr/>
        <p:nvPr/>
      </p:nvGrpSpPr>
      <p:grpSpPr>
        <a:xfrm>
          <a:off x="0" y="0"/>
          <a:ext cx="0" cy="0"/>
          <a:chOff x="0" y="0"/>
          <a:chExt cx="0" cy="0"/>
        </a:xfrm>
      </p:grpSpPr>
      <p:sp>
        <p:nvSpPr>
          <p:cNvPr id="520" name="Google Shape;520;g3165dd053d7_0_194"/>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API или Application Programming Interface.</a:t>
            </a:r>
            <a:endParaRPr/>
          </a:p>
        </p:txBody>
      </p:sp>
      <p:sp>
        <p:nvSpPr>
          <p:cNvPr id="521" name="Google Shape;521;g3165dd053d7_0_194"/>
          <p:cNvSpPr/>
          <p:nvPr/>
        </p:nvSpPr>
        <p:spPr>
          <a:xfrm>
            <a:off x="116555" y="1332194"/>
            <a:ext cx="11887200" cy="1018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1">
                <a:solidFill>
                  <a:srgbClr val="4A86E8"/>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SDK APIs: The Android Software Development Kit (SDK) provides APIs for building Android applications. It includes APIs for UI components, data storage, networking, multimedia, and more.</a:t>
            </a:r>
            <a:endParaRPr b="1">
              <a:solidFill>
                <a:srgbClr val="4A86E8"/>
              </a:solidFill>
              <a:latin typeface="Roboto"/>
              <a:ea typeface="Roboto"/>
              <a:cs typeface="Roboto"/>
              <a:sym typeface="Roboto"/>
            </a:endParaRPr>
          </a:p>
        </p:txBody>
      </p:sp>
      <p:pic>
        <p:nvPicPr>
          <p:cNvPr id="522" name="Google Shape;522;g3165dd053d7_0_194"/>
          <p:cNvPicPr preferRelativeResize="0"/>
          <p:nvPr/>
        </p:nvPicPr>
        <p:blipFill>
          <a:blip r:embed="rId4">
            <a:alphaModFix/>
          </a:blip>
          <a:stretch>
            <a:fillRect/>
          </a:stretch>
        </p:blipFill>
        <p:spPr>
          <a:xfrm>
            <a:off x="274325" y="3363436"/>
            <a:ext cx="11887202" cy="3439227"/>
          </a:xfrm>
          <a:prstGeom prst="rect">
            <a:avLst/>
          </a:prstGeom>
          <a:noFill/>
          <a:ln>
            <a:noFill/>
          </a:ln>
        </p:spPr>
      </p:pic>
      <p:sp>
        <p:nvSpPr>
          <p:cNvPr id="523" name="Google Shape;523;g3165dd053d7_0_194"/>
          <p:cNvSpPr txBox="1"/>
          <p:nvPr/>
        </p:nvSpPr>
        <p:spPr>
          <a:xfrm>
            <a:off x="274325" y="2507275"/>
            <a:ext cx="11729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700" b="1">
                <a:solidFill>
                  <a:srgbClr val="188038"/>
                </a:solidFill>
                <a:highlight>
                  <a:schemeClr val="lt1"/>
                </a:highlight>
              </a:rPr>
              <a:t>&lt;uses-permission android:name="android.permission.INTERNET"/&gt;</a:t>
            </a:r>
            <a:endParaRPr sz="2900" b="1">
              <a:solidFill>
                <a:srgbClr val="188038"/>
              </a:solidFill>
              <a:highlight>
                <a:schemeClr val="lt1"/>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28"/>
        <p:cNvGrpSpPr/>
        <p:nvPr/>
      </p:nvGrpSpPr>
      <p:grpSpPr>
        <a:xfrm>
          <a:off x="0" y="0"/>
          <a:ext cx="0" cy="0"/>
          <a:chOff x="0" y="0"/>
          <a:chExt cx="0" cy="0"/>
        </a:xfrm>
      </p:grpSpPr>
      <p:pic>
        <p:nvPicPr>
          <p:cNvPr id="529" name="Google Shape;529;g3165dd053d7_0_212"/>
          <p:cNvPicPr preferRelativeResize="0"/>
          <p:nvPr/>
        </p:nvPicPr>
        <p:blipFill>
          <a:blip r:embed="rId3">
            <a:alphaModFix/>
          </a:blip>
          <a:stretch>
            <a:fillRect/>
          </a:stretch>
        </p:blipFill>
        <p:spPr>
          <a:xfrm>
            <a:off x="7604300" y="2265261"/>
            <a:ext cx="3914775" cy="2714625"/>
          </a:xfrm>
          <a:prstGeom prst="rect">
            <a:avLst/>
          </a:prstGeom>
          <a:noFill/>
          <a:ln>
            <a:noFill/>
          </a:ln>
        </p:spPr>
      </p:pic>
      <p:pic>
        <p:nvPicPr>
          <p:cNvPr id="530" name="Google Shape;530;g3165dd053d7_0_212"/>
          <p:cNvPicPr preferRelativeResize="0"/>
          <p:nvPr/>
        </p:nvPicPr>
        <p:blipFill>
          <a:blip r:embed="rId4">
            <a:alphaModFix/>
          </a:blip>
          <a:stretch>
            <a:fillRect/>
          </a:stretch>
        </p:blipFill>
        <p:spPr>
          <a:xfrm>
            <a:off x="274325" y="2265249"/>
            <a:ext cx="3418625" cy="2662500"/>
          </a:xfrm>
          <a:prstGeom prst="rect">
            <a:avLst/>
          </a:prstGeom>
          <a:noFill/>
          <a:ln>
            <a:noFill/>
          </a:ln>
        </p:spPr>
      </p:pic>
      <p:sp>
        <p:nvSpPr>
          <p:cNvPr id="531" name="Google Shape;531;g3165dd053d7_0_212"/>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Обработка ошибок и исключений</a:t>
            </a:r>
            <a:endParaRPr/>
          </a:p>
        </p:txBody>
      </p:sp>
      <p:sp>
        <p:nvSpPr>
          <p:cNvPr id="532" name="Google Shape;532;g3165dd053d7_0_212"/>
          <p:cNvSpPr/>
          <p:nvPr/>
        </p:nvSpPr>
        <p:spPr>
          <a:xfrm>
            <a:off x="274320" y="1197736"/>
            <a:ext cx="5943600" cy="646200"/>
          </a:xfrm>
          <a:prstGeom prst="rect">
            <a:avLst/>
          </a:prstGeom>
          <a:solidFill>
            <a:srgbClr val="FFFFF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ru-RU" sz="1800" b="1">
                <a:solidFill>
                  <a:srgbClr val="4A86E8"/>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Permissions on Android </a:t>
            </a:r>
            <a:endParaRPr sz="1800" b="1">
              <a:solidFill>
                <a:srgbClr val="4A86E8"/>
              </a:solidFill>
              <a:latin typeface="Roboto"/>
              <a:ea typeface="Roboto"/>
              <a:cs typeface="Roboto"/>
              <a:sym typeface="Roboto"/>
            </a:endParaRPr>
          </a:p>
          <a:p>
            <a:pPr marL="0" marR="0" lvl="0" indent="0" algn="l" rtl="0">
              <a:lnSpc>
                <a:spcPct val="100000"/>
              </a:lnSpc>
              <a:spcBef>
                <a:spcPts val="0"/>
              </a:spcBef>
              <a:spcAft>
                <a:spcPts val="0"/>
              </a:spcAft>
              <a:buClr>
                <a:srgbClr val="202124"/>
              </a:buClr>
              <a:buSzPts val="1800"/>
              <a:buFont typeface="Roboto"/>
              <a:buNone/>
            </a:pPr>
            <a:endParaRPr sz="1800" b="1">
              <a:solidFill>
                <a:srgbClr val="4A86E8"/>
              </a:solidFill>
              <a:latin typeface="Roboto"/>
              <a:ea typeface="Roboto"/>
              <a:cs typeface="Roboto"/>
              <a:sym typeface="Roboto"/>
            </a:endParaRPr>
          </a:p>
        </p:txBody>
      </p:sp>
      <p:pic>
        <p:nvPicPr>
          <p:cNvPr id="533" name="Google Shape;533;g3165dd053d7_0_212"/>
          <p:cNvPicPr preferRelativeResize="0"/>
          <p:nvPr/>
        </p:nvPicPr>
        <p:blipFill>
          <a:blip r:embed="rId6">
            <a:alphaModFix/>
          </a:blip>
          <a:stretch>
            <a:fillRect/>
          </a:stretch>
        </p:blipFill>
        <p:spPr>
          <a:xfrm>
            <a:off x="0" y="2059586"/>
            <a:ext cx="11887198" cy="47984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8"/>
        <p:cNvGrpSpPr/>
        <p:nvPr/>
      </p:nvGrpSpPr>
      <p:grpSpPr>
        <a:xfrm>
          <a:off x="0" y="0"/>
          <a:ext cx="0" cy="0"/>
          <a:chOff x="0" y="0"/>
          <a:chExt cx="0" cy="0"/>
        </a:xfrm>
      </p:grpSpPr>
      <p:sp>
        <p:nvSpPr>
          <p:cNvPr id="539" name="Google Shape;539;g3165dd053d7_0_231"/>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Адаптивный дизайн</a:t>
            </a:r>
            <a:endParaRPr/>
          </a:p>
        </p:txBody>
      </p:sp>
      <p:sp>
        <p:nvSpPr>
          <p:cNvPr id="540" name="Google Shape;540;g3165dd053d7_0_231"/>
          <p:cNvSpPr/>
          <p:nvPr/>
        </p:nvSpPr>
        <p:spPr>
          <a:xfrm>
            <a:off x="274325" y="1567495"/>
            <a:ext cx="5943600" cy="962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1">
                <a:solidFill>
                  <a:srgbClr val="4A86E8"/>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Responsive/adaptive design with views</a:t>
            </a:r>
            <a:endParaRPr sz="1800" b="1">
              <a:solidFill>
                <a:srgbClr val="4A86E8"/>
              </a:solidFill>
              <a:latin typeface="Roboto"/>
              <a:ea typeface="Roboto"/>
              <a:cs typeface="Roboto"/>
              <a:sym typeface="Roboto"/>
            </a:endParaRPr>
          </a:p>
          <a:p>
            <a:pPr marL="0" marR="0" lvl="0" indent="0" algn="l" rtl="0">
              <a:lnSpc>
                <a:spcPct val="100000"/>
              </a:lnSpc>
              <a:spcBef>
                <a:spcPts val="0"/>
              </a:spcBef>
              <a:spcAft>
                <a:spcPts val="0"/>
              </a:spcAft>
              <a:buClr>
                <a:srgbClr val="202124"/>
              </a:buClr>
              <a:buSzPts val="1800"/>
              <a:buFont typeface="Roboto"/>
              <a:buNone/>
            </a:pPr>
            <a:endParaRPr sz="1800" b="1">
              <a:solidFill>
                <a:srgbClr val="4A86E8"/>
              </a:solidFill>
              <a:latin typeface="Roboto"/>
              <a:ea typeface="Roboto"/>
              <a:cs typeface="Roboto"/>
              <a:sym typeface="Roboto"/>
            </a:endParaRPr>
          </a:p>
          <a:p>
            <a:pPr marL="0" marR="0" lvl="0" indent="0" algn="l" rtl="0">
              <a:lnSpc>
                <a:spcPct val="100000"/>
              </a:lnSpc>
              <a:spcBef>
                <a:spcPts val="0"/>
              </a:spcBef>
              <a:spcAft>
                <a:spcPts val="0"/>
              </a:spcAft>
              <a:buClr>
                <a:srgbClr val="202124"/>
              </a:buClr>
              <a:buSzPts val="1800"/>
              <a:buFont typeface="Roboto"/>
              <a:buNone/>
            </a:pPr>
            <a:r>
              <a:rPr lang="ru-RU" sz="1800" b="1">
                <a:solidFill>
                  <a:srgbClr val="4A86E8"/>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Аdaptive layouts</a:t>
            </a:r>
            <a:endParaRPr sz="1800" b="1">
              <a:solidFill>
                <a:srgbClr val="4A86E8"/>
              </a:solidFill>
              <a:latin typeface="Roboto"/>
              <a:ea typeface="Roboto"/>
              <a:cs typeface="Roboto"/>
              <a:sym typeface="Roboto"/>
            </a:endParaRPr>
          </a:p>
          <a:p>
            <a:pPr marL="0" marR="0" lvl="0" indent="0" algn="l" rtl="0">
              <a:lnSpc>
                <a:spcPct val="100000"/>
              </a:lnSpc>
              <a:spcBef>
                <a:spcPts val="0"/>
              </a:spcBef>
              <a:spcAft>
                <a:spcPts val="0"/>
              </a:spcAft>
              <a:buClr>
                <a:srgbClr val="202124"/>
              </a:buClr>
              <a:buSzPts val="1800"/>
              <a:buFont typeface="Roboto"/>
              <a:buNone/>
            </a:pPr>
            <a:endParaRPr sz="1800" b="1">
              <a:solidFill>
                <a:srgbClr val="4A86E8"/>
              </a:solidFill>
              <a:latin typeface="Roboto"/>
              <a:ea typeface="Roboto"/>
              <a:cs typeface="Roboto"/>
              <a:sym typeface="Roboto"/>
            </a:endParaRPr>
          </a:p>
          <a:p>
            <a:pPr marL="0" marR="0" lvl="0" indent="0" algn="l" rtl="0">
              <a:lnSpc>
                <a:spcPct val="100000"/>
              </a:lnSpc>
              <a:spcBef>
                <a:spcPts val="0"/>
              </a:spcBef>
              <a:spcAft>
                <a:spcPts val="0"/>
              </a:spcAft>
              <a:buClr>
                <a:srgbClr val="202124"/>
              </a:buClr>
              <a:buSzPts val="1800"/>
              <a:buFont typeface="Roboto"/>
              <a:buNone/>
            </a:pPr>
            <a:r>
              <a:rPr lang="ru-RU" sz="1800" b="1">
                <a:solidFill>
                  <a:srgbClr val="4A86E8"/>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Large screen canonical layouts</a:t>
            </a:r>
            <a:endParaRPr sz="1800" b="1">
              <a:solidFill>
                <a:srgbClr val="4A86E8"/>
              </a:solidFill>
              <a:latin typeface="Roboto"/>
              <a:ea typeface="Roboto"/>
              <a:cs typeface="Roboto"/>
              <a:sym typeface="Roboto"/>
            </a:endParaRPr>
          </a:p>
          <a:p>
            <a:pPr marL="0" marR="0" lvl="0" indent="0" algn="l" rtl="0">
              <a:lnSpc>
                <a:spcPct val="100000"/>
              </a:lnSpc>
              <a:spcBef>
                <a:spcPts val="0"/>
              </a:spcBef>
              <a:spcAft>
                <a:spcPts val="0"/>
              </a:spcAft>
              <a:buClr>
                <a:srgbClr val="202124"/>
              </a:buClr>
              <a:buSzPts val="1800"/>
              <a:buFont typeface="Roboto"/>
              <a:buNone/>
            </a:pPr>
            <a:endParaRPr sz="1800" b="1">
              <a:solidFill>
                <a:srgbClr val="4A86E8"/>
              </a:solidFill>
              <a:latin typeface="Roboto"/>
              <a:ea typeface="Roboto"/>
              <a:cs typeface="Roboto"/>
              <a:sym typeface="Roboto"/>
            </a:endParaRPr>
          </a:p>
          <a:p>
            <a:pPr marL="0" marR="0" lvl="0" indent="0" algn="l" rtl="0">
              <a:lnSpc>
                <a:spcPct val="100000"/>
              </a:lnSpc>
              <a:spcBef>
                <a:spcPts val="0"/>
              </a:spcBef>
              <a:spcAft>
                <a:spcPts val="0"/>
              </a:spcAft>
              <a:buClr>
                <a:srgbClr val="202124"/>
              </a:buClr>
              <a:buSzPts val="1800"/>
              <a:buFont typeface="Roboto"/>
              <a:buNone/>
            </a:pPr>
            <a:endParaRPr sz="1800" b="1">
              <a:solidFill>
                <a:srgbClr val="4A86E8"/>
              </a:solidFill>
              <a:latin typeface="Roboto"/>
              <a:ea typeface="Roboto"/>
              <a:cs typeface="Roboto"/>
              <a:sym typeface="Roboto"/>
            </a:endParaRPr>
          </a:p>
        </p:txBody>
      </p:sp>
      <p:pic>
        <p:nvPicPr>
          <p:cNvPr id="541" name="Google Shape;541;g3165dd053d7_0_231"/>
          <p:cNvPicPr preferRelativeResize="0"/>
          <p:nvPr/>
        </p:nvPicPr>
        <p:blipFill>
          <a:blip r:embed="rId6">
            <a:alphaModFix/>
          </a:blip>
          <a:stretch>
            <a:fillRect/>
          </a:stretch>
        </p:blipFill>
        <p:spPr>
          <a:xfrm>
            <a:off x="880775" y="2529595"/>
            <a:ext cx="9860192" cy="402360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46"/>
        <p:cNvGrpSpPr/>
        <p:nvPr/>
      </p:nvGrpSpPr>
      <p:grpSpPr>
        <a:xfrm>
          <a:off x="0" y="0"/>
          <a:ext cx="0" cy="0"/>
          <a:chOff x="0" y="0"/>
          <a:chExt cx="0" cy="0"/>
        </a:xfrm>
      </p:grpSpPr>
      <p:sp>
        <p:nvSpPr>
          <p:cNvPr id="547" name="Google Shape;547;g3165dd053d7_0_438"/>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 Работа с формами и валидацией ввода</a:t>
            </a:r>
            <a:endParaRPr/>
          </a:p>
        </p:txBody>
      </p:sp>
      <p:sp>
        <p:nvSpPr>
          <p:cNvPr id="548" name="Google Shape;548;g3165dd053d7_0_438"/>
          <p:cNvSpPr/>
          <p:nvPr/>
        </p:nvSpPr>
        <p:spPr>
          <a:xfrm>
            <a:off x="190870" y="875836"/>
            <a:ext cx="5943600" cy="6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02124"/>
              </a:buClr>
              <a:buSzPts val="1800"/>
              <a:buFont typeface="Roboto"/>
              <a:buNone/>
            </a:pPr>
            <a:r>
              <a:rPr lang="ru-RU" sz="1800" b="1">
                <a:solidFill>
                  <a:srgbClr val="4A86E8"/>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Handle user input  TextField</a:t>
            </a:r>
            <a:endParaRPr b="1">
              <a:solidFill>
                <a:srgbClr val="4A86E8"/>
              </a:solidFill>
              <a:latin typeface="Roboto"/>
              <a:ea typeface="Roboto"/>
              <a:cs typeface="Roboto"/>
              <a:sym typeface="Roboto"/>
            </a:endParaRPr>
          </a:p>
        </p:txBody>
      </p:sp>
      <p:sp>
        <p:nvSpPr>
          <p:cNvPr id="549" name="Google Shape;549;g3165dd053d7_0_438"/>
          <p:cNvSpPr txBox="1"/>
          <p:nvPr/>
        </p:nvSpPr>
        <p:spPr>
          <a:xfrm>
            <a:off x="274325" y="2549775"/>
            <a:ext cx="5650500"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50" b="1">
              <a:highlight>
                <a:srgbClr val="FFFFFF"/>
              </a:highlight>
              <a:latin typeface="Roboto"/>
              <a:ea typeface="Roboto"/>
              <a:cs typeface="Roboto"/>
              <a:sym typeface="Roboto"/>
            </a:endParaRPr>
          </a:p>
        </p:txBody>
      </p:sp>
      <p:pic>
        <p:nvPicPr>
          <p:cNvPr id="550" name="Google Shape;550;g3165dd053d7_0_438"/>
          <p:cNvPicPr preferRelativeResize="0"/>
          <p:nvPr/>
        </p:nvPicPr>
        <p:blipFill>
          <a:blip r:embed="rId4">
            <a:alphaModFix/>
          </a:blip>
          <a:stretch>
            <a:fillRect/>
          </a:stretch>
        </p:blipFill>
        <p:spPr>
          <a:xfrm>
            <a:off x="7703300" y="1255190"/>
            <a:ext cx="3781050" cy="756210"/>
          </a:xfrm>
          <a:prstGeom prst="rect">
            <a:avLst/>
          </a:prstGeom>
          <a:noFill/>
          <a:ln>
            <a:noFill/>
          </a:ln>
        </p:spPr>
      </p:pic>
      <p:pic>
        <p:nvPicPr>
          <p:cNvPr id="551" name="Google Shape;551;g3165dd053d7_0_438"/>
          <p:cNvPicPr preferRelativeResize="0"/>
          <p:nvPr/>
        </p:nvPicPr>
        <p:blipFill>
          <a:blip r:embed="rId5">
            <a:alphaModFix/>
          </a:blip>
          <a:stretch>
            <a:fillRect/>
          </a:stretch>
        </p:blipFill>
        <p:spPr>
          <a:xfrm>
            <a:off x="7703300" y="3939552"/>
            <a:ext cx="3781049" cy="989427"/>
          </a:xfrm>
          <a:prstGeom prst="rect">
            <a:avLst/>
          </a:prstGeom>
          <a:noFill/>
          <a:ln>
            <a:noFill/>
          </a:ln>
        </p:spPr>
      </p:pic>
      <p:sp>
        <p:nvSpPr>
          <p:cNvPr id="552" name="Google Shape;552;g3165dd053d7_0_438"/>
          <p:cNvSpPr txBox="1"/>
          <p:nvPr/>
        </p:nvSpPr>
        <p:spPr>
          <a:xfrm>
            <a:off x="336175" y="1504400"/>
            <a:ext cx="70494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b="1">
                <a:solidFill>
                  <a:srgbClr val="9E880D"/>
                </a:solidFill>
                <a:highlight>
                  <a:srgbClr val="FFFFFF"/>
                </a:highlight>
                <a:latin typeface="Courier New"/>
                <a:ea typeface="Courier New"/>
                <a:cs typeface="Courier New"/>
                <a:sym typeface="Courier New"/>
              </a:rPr>
              <a:t>@Composable</a:t>
            </a:r>
            <a:endParaRPr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033B3"/>
                </a:solidFill>
                <a:highlight>
                  <a:srgbClr val="FFFFFF"/>
                </a:highlight>
                <a:latin typeface="Courier New"/>
                <a:ea typeface="Courier New"/>
                <a:cs typeface="Courier New"/>
                <a:sym typeface="Courier New"/>
              </a:rPr>
              <a:t>fun </a:t>
            </a:r>
            <a:r>
              <a:rPr lang="ru-RU" b="1">
                <a:solidFill>
                  <a:srgbClr val="00627A"/>
                </a:solidFill>
                <a:highlight>
                  <a:srgbClr val="FFFFFF"/>
                </a:highlight>
                <a:latin typeface="Courier New"/>
                <a:ea typeface="Courier New"/>
                <a:cs typeface="Courier New"/>
                <a:sym typeface="Courier New"/>
              </a:rPr>
              <a:t>SimpleFilledTextFieldSample</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var </a:t>
            </a:r>
            <a:r>
              <a:rPr lang="ru-RU" b="1">
                <a:highlight>
                  <a:srgbClr val="FFFFFF"/>
                </a:highlight>
                <a:latin typeface="Courier New"/>
                <a:ea typeface="Courier New"/>
                <a:cs typeface="Courier New"/>
                <a:sym typeface="Courier New"/>
              </a:rPr>
              <a:t>text </a:t>
            </a:r>
            <a:r>
              <a:rPr lang="ru-RU" b="1">
                <a:solidFill>
                  <a:srgbClr val="0033B3"/>
                </a:solidFill>
                <a:highlight>
                  <a:srgbClr val="FFFFFF"/>
                </a:highlight>
                <a:latin typeface="Courier New"/>
                <a:ea typeface="Courier New"/>
                <a:cs typeface="Courier New"/>
                <a:sym typeface="Courier New"/>
              </a:rPr>
              <a:t>by </a:t>
            </a:r>
            <a:r>
              <a:rPr lang="ru-RU" b="1">
                <a:solidFill>
                  <a:srgbClr val="080808"/>
                </a:solidFill>
                <a:highlight>
                  <a:srgbClr val="FFFFFF"/>
                </a:highlight>
                <a:latin typeface="Courier New"/>
                <a:ea typeface="Courier New"/>
                <a:cs typeface="Courier New"/>
                <a:sym typeface="Courier New"/>
              </a:rPr>
              <a:t>remember { mutableStateOf(</a:t>
            </a:r>
            <a:r>
              <a:rPr lang="ru-RU" b="1">
                <a:solidFill>
                  <a:srgbClr val="067D17"/>
                </a:solidFill>
                <a:highlight>
                  <a:srgbClr val="FFFFFF"/>
                </a:highlight>
                <a:latin typeface="Courier New"/>
                <a:ea typeface="Courier New"/>
                <a:cs typeface="Courier New"/>
                <a:sym typeface="Courier New"/>
              </a:rPr>
              <a:t>"Hello"</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TextField(</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value = </a:t>
            </a:r>
            <a:r>
              <a:rPr lang="ru-RU" b="1">
                <a:highlight>
                  <a:srgbClr val="FFFFFF"/>
                </a:highlight>
                <a:latin typeface="Courier New"/>
                <a:ea typeface="Courier New"/>
                <a:cs typeface="Courier New"/>
                <a:sym typeface="Courier New"/>
              </a:rPr>
              <a:t>text</a:t>
            </a: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onValueChange = </a:t>
            </a:r>
            <a:r>
              <a:rPr lang="ru-RU" b="1">
                <a:solidFill>
                  <a:srgbClr val="080808"/>
                </a:solidFill>
                <a:highlight>
                  <a:srgbClr val="FFFFFF"/>
                </a:highlight>
                <a:latin typeface="Courier New"/>
                <a:ea typeface="Courier New"/>
                <a:cs typeface="Courier New"/>
                <a:sym typeface="Courier New"/>
              </a:rPr>
              <a:t>{ </a:t>
            </a:r>
            <a:r>
              <a:rPr lang="ru-RU" b="1">
                <a:highlight>
                  <a:srgbClr val="FFFFFF"/>
                </a:highlight>
                <a:latin typeface="Courier New"/>
                <a:ea typeface="Courier New"/>
                <a:cs typeface="Courier New"/>
                <a:sym typeface="Courier New"/>
              </a:rPr>
              <a:t>text </a:t>
            </a:r>
            <a:r>
              <a:rPr lang="ru-RU" b="1">
                <a:solidFill>
                  <a:srgbClr val="080808"/>
                </a:solidFill>
                <a:highlight>
                  <a:srgbClr val="FFFFFF"/>
                </a:highlight>
                <a:latin typeface="Courier New"/>
                <a:ea typeface="Courier New"/>
                <a:cs typeface="Courier New"/>
                <a:sym typeface="Courier New"/>
              </a:rPr>
              <a:t>= it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label = </a:t>
            </a:r>
            <a:r>
              <a:rPr lang="ru-RU" b="1">
                <a:solidFill>
                  <a:srgbClr val="080808"/>
                </a:solidFill>
                <a:highlight>
                  <a:srgbClr val="FFFFFF"/>
                </a:highlight>
                <a:latin typeface="Courier New"/>
                <a:ea typeface="Courier New"/>
                <a:cs typeface="Courier New"/>
                <a:sym typeface="Courier New"/>
              </a:rPr>
              <a:t>{ Text(</a:t>
            </a:r>
            <a:r>
              <a:rPr lang="ru-RU" b="1">
                <a:solidFill>
                  <a:srgbClr val="067D17"/>
                </a:solidFill>
                <a:highlight>
                  <a:srgbClr val="FFFFFF"/>
                </a:highlight>
                <a:latin typeface="Courier New"/>
                <a:ea typeface="Courier New"/>
                <a:cs typeface="Courier New"/>
                <a:sym typeface="Courier New"/>
              </a:rPr>
              <a:t>"Label"</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p:txBody>
      </p:sp>
      <p:sp>
        <p:nvSpPr>
          <p:cNvPr id="553" name="Google Shape;553;g3165dd053d7_0_438"/>
          <p:cNvSpPr txBox="1"/>
          <p:nvPr/>
        </p:nvSpPr>
        <p:spPr>
          <a:xfrm>
            <a:off x="515475" y="4031425"/>
            <a:ext cx="4674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b="1">
                <a:solidFill>
                  <a:srgbClr val="9E880D"/>
                </a:solidFill>
                <a:highlight>
                  <a:srgbClr val="FFFFFF"/>
                </a:highlight>
                <a:latin typeface="Courier New"/>
                <a:ea typeface="Courier New"/>
                <a:cs typeface="Courier New"/>
                <a:sym typeface="Courier New"/>
              </a:rPr>
              <a:t>@Composable</a:t>
            </a:r>
            <a:endParaRPr b="1">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033B3"/>
                </a:solidFill>
                <a:highlight>
                  <a:srgbClr val="FFFFFF"/>
                </a:highlight>
                <a:latin typeface="Courier New"/>
                <a:ea typeface="Courier New"/>
                <a:cs typeface="Courier New"/>
                <a:sym typeface="Courier New"/>
              </a:rPr>
              <a:t>fun </a:t>
            </a:r>
            <a:r>
              <a:rPr lang="ru-RU" b="1">
                <a:solidFill>
                  <a:srgbClr val="00627A"/>
                </a:solidFill>
                <a:highlight>
                  <a:srgbClr val="FFFFFF"/>
                </a:highlight>
                <a:latin typeface="Courier New"/>
                <a:ea typeface="Courier New"/>
                <a:cs typeface="Courier New"/>
                <a:sym typeface="Courier New"/>
              </a:rPr>
              <a:t>SimpleOutlinedTextFieldSample</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0033B3"/>
                </a:solidFill>
                <a:highlight>
                  <a:srgbClr val="FFFFFF"/>
                </a:highlight>
                <a:latin typeface="Courier New"/>
                <a:ea typeface="Courier New"/>
                <a:cs typeface="Courier New"/>
                <a:sym typeface="Courier New"/>
              </a:rPr>
              <a:t>var </a:t>
            </a:r>
            <a:r>
              <a:rPr lang="ru-RU" b="1">
                <a:highlight>
                  <a:srgbClr val="FFFFFF"/>
                </a:highlight>
                <a:latin typeface="Courier New"/>
                <a:ea typeface="Courier New"/>
                <a:cs typeface="Courier New"/>
                <a:sym typeface="Courier New"/>
              </a:rPr>
              <a:t>text </a:t>
            </a:r>
            <a:r>
              <a:rPr lang="ru-RU" b="1">
                <a:solidFill>
                  <a:srgbClr val="0033B3"/>
                </a:solidFill>
                <a:highlight>
                  <a:srgbClr val="FFFFFF"/>
                </a:highlight>
                <a:latin typeface="Courier New"/>
                <a:ea typeface="Courier New"/>
                <a:cs typeface="Courier New"/>
                <a:sym typeface="Courier New"/>
              </a:rPr>
              <a:t>by </a:t>
            </a:r>
            <a:r>
              <a:rPr lang="ru-RU" b="1">
                <a:solidFill>
                  <a:srgbClr val="080808"/>
                </a:solidFill>
                <a:highlight>
                  <a:srgbClr val="FFFFFF"/>
                </a:highlight>
                <a:latin typeface="Courier New"/>
                <a:ea typeface="Courier New"/>
                <a:cs typeface="Courier New"/>
                <a:sym typeface="Courier New"/>
              </a:rPr>
              <a:t>remember { mutableStateOf(</a:t>
            </a:r>
            <a:r>
              <a:rPr lang="ru-RU" b="1">
                <a:solidFill>
                  <a:srgbClr val="067D17"/>
                </a:solidFill>
                <a:highlight>
                  <a:srgbClr val="FFFFFF"/>
                </a:highlight>
                <a:latin typeface="Courier New"/>
                <a:ea typeface="Courier New"/>
                <a:cs typeface="Courier New"/>
                <a:sym typeface="Courier New"/>
              </a:rPr>
              <a:t>""</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OutlinedTextField(</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value = </a:t>
            </a:r>
            <a:r>
              <a:rPr lang="ru-RU" b="1">
                <a:highlight>
                  <a:srgbClr val="FFFFFF"/>
                </a:highlight>
                <a:latin typeface="Courier New"/>
                <a:ea typeface="Courier New"/>
                <a:cs typeface="Courier New"/>
                <a:sym typeface="Courier New"/>
              </a:rPr>
              <a:t>text</a:t>
            </a: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onValueChange = </a:t>
            </a:r>
            <a:r>
              <a:rPr lang="ru-RU" b="1">
                <a:solidFill>
                  <a:srgbClr val="080808"/>
                </a:solidFill>
                <a:highlight>
                  <a:srgbClr val="FFFFFF"/>
                </a:highlight>
                <a:latin typeface="Courier New"/>
                <a:ea typeface="Courier New"/>
                <a:cs typeface="Courier New"/>
                <a:sym typeface="Courier New"/>
              </a:rPr>
              <a:t>{ </a:t>
            </a:r>
            <a:r>
              <a:rPr lang="ru-RU" b="1">
                <a:highlight>
                  <a:srgbClr val="FFFFFF"/>
                </a:highlight>
                <a:latin typeface="Courier New"/>
                <a:ea typeface="Courier New"/>
                <a:cs typeface="Courier New"/>
                <a:sym typeface="Courier New"/>
              </a:rPr>
              <a:t>text </a:t>
            </a:r>
            <a:r>
              <a:rPr lang="ru-RU" b="1">
                <a:solidFill>
                  <a:srgbClr val="080808"/>
                </a:solidFill>
                <a:highlight>
                  <a:srgbClr val="FFFFFF"/>
                </a:highlight>
                <a:latin typeface="Courier New"/>
                <a:ea typeface="Courier New"/>
                <a:cs typeface="Courier New"/>
                <a:sym typeface="Courier New"/>
              </a:rPr>
              <a:t>= it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r>
              <a:rPr lang="ru-RU" b="1">
                <a:solidFill>
                  <a:srgbClr val="4A86E8"/>
                </a:solidFill>
                <a:highlight>
                  <a:srgbClr val="FFFFFF"/>
                </a:highlight>
                <a:latin typeface="Courier New"/>
                <a:ea typeface="Courier New"/>
                <a:cs typeface="Courier New"/>
                <a:sym typeface="Courier New"/>
              </a:rPr>
              <a:t>label = </a:t>
            </a:r>
            <a:r>
              <a:rPr lang="ru-RU" b="1">
                <a:solidFill>
                  <a:srgbClr val="080808"/>
                </a:solidFill>
                <a:highlight>
                  <a:srgbClr val="FFFFFF"/>
                </a:highlight>
                <a:latin typeface="Courier New"/>
                <a:ea typeface="Courier New"/>
                <a:cs typeface="Courier New"/>
                <a:sym typeface="Courier New"/>
              </a:rPr>
              <a:t>{ Text(</a:t>
            </a:r>
            <a:r>
              <a:rPr lang="ru-RU" b="1">
                <a:solidFill>
                  <a:srgbClr val="067D17"/>
                </a:solidFill>
                <a:highlight>
                  <a:srgbClr val="FFFFFF"/>
                </a:highlight>
                <a:latin typeface="Courier New"/>
                <a:ea typeface="Courier New"/>
                <a:cs typeface="Courier New"/>
                <a:sym typeface="Courier New"/>
              </a:rPr>
              <a:t>"Label"</a:t>
            </a: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   )</a:t>
            </a:r>
            <a:endParaRPr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b="1">
                <a:solidFill>
                  <a:srgbClr val="080808"/>
                </a:solidFill>
                <a:highlight>
                  <a:srgbClr val="FFFFFF"/>
                </a:highlight>
                <a:latin typeface="Courier New"/>
                <a:ea typeface="Courier New"/>
                <a:cs typeface="Courier New"/>
                <a:sym typeface="Courier New"/>
              </a:rPr>
              <a:t>}</a:t>
            </a:r>
            <a:endParaRPr b="1">
              <a:solidFill>
                <a:srgbClr val="080808"/>
              </a:solidFill>
              <a:highlight>
                <a:srgbClr val="FFFFFF"/>
              </a:highlight>
              <a:latin typeface="Courier New"/>
              <a:ea typeface="Courier New"/>
              <a:cs typeface="Courier New"/>
              <a:sym typeface="Courier New"/>
            </a:endParaRPr>
          </a:p>
        </p:txBody>
      </p:sp>
      <p:sp>
        <p:nvSpPr>
          <p:cNvPr id="554" name="Google Shape;554;g3165dd053d7_0_438"/>
          <p:cNvSpPr txBox="1"/>
          <p:nvPr/>
        </p:nvSpPr>
        <p:spPr>
          <a:xfrm>
            <a:off x="5857575" y="5461013"/>
            <a:ext cx="602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800">
                <a:solidFill>
                  <a:srgbClr val="434343"/>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MaterialDesign3 TextFields</a:t>
            </a:r>
            <a:endParaRPr sz="2800">
              <a:solidFill>
                <a:srgbClr val="43434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4"/>
          <p:cNvPicPr preferRelativeResize="0"/>
          <p:nvPr/>
        </p:nvPicPr>
        <p:blipFill rotWithShape="1">
          <a:blip r:embed="rId3">
            <a:alphaModFix/>
          </a:blip>
          <a:srcRect/>
          <a:stretch/>
        </p:blipFill>
        <p:spPr>
          <a:xfrm>
            <a:off x="0" y="0"/>
            <a:ext cx="12192000" cy="9144000"/>
          </a:xfrm>
          <a:prstGeom prst="rect">
            <a:avLst/>
          </a:prstGeom>
          <a:noFill/>
          <a:ln>
            <a:noFill/>
          </a:ln>
        </p:spPr>
      </p:pic>
      <p:sp>
        <p:nvSpPr>
          <p:cNvPr id="200" name="Google Shape;200;p4"/>
          <p:cNvSpPr txBox="1"/>
          <p:nvPr/>
        </p:nvSpPr>
        <p:spPr>
          <a:xfrm>
            <a:off x="3048762" y="565142"/>
            <a:ext cx="60944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b="1" i="0">
                <a:solidFill>
                  <a:srgbClr val="0041A2"/>
                </a:solidFill>
                <a:latin typeface="Roboto"/>
                <a:ea typeface="Roboto"/>
                <a:cs typeface="Roboto"/>
                <a:sym typeface="Roboto"/>
              </a:rPr>
              <a:t>Анимации в Jetpack Compose — Оживляем интерфейс</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59"/>
        <p:cNvGrpSpPr/>
        <p:nvPr/>
      </p:nvGrpSpPr>
      <p:grpSpPr>
        <a:xfrm>
          <a:off x="0" y="0"/>
          <a:ext cx="0" cy="0"/>
          <a:chOff x="0" y="0"/>
          <a:chExt cx="0" cy="0"/>
        </a:xfrm>
      </p:grpSpPr>
      <p:sp>
        <p:nvSpPr>
          <p:cNvPr id="560" name="Google Shape;560;g3165dd053d7_0_466"/>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Дизайн форм </a:t>
            </a:r>
            <a:r>
              <a:rPr lang="ru-RU" sz="3200" b="1">
                <a:solidFill>
                  <a:srgbClr val="4A86E8"/>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Brush API</a:t>
            </a:r>
            <a:endParaRPr>
              <a:solidFill>
                <a:srgbClr val="4A86E8"/>
              </a:solidFill>
            </a:endParaRPr>
          </a:p>
        </p:txBody>
      </p:sp>
      <p:sp>
        <p:nvSpPr>
          <p:cNvPr id="561" name="Google Shape;561;g3165dd053d7_0_466"/>
          <p:cNvSpPr txBox="1"/>
          <p:nvPr/>
        </p:nvSpPr>
        <p:spPr>
          <a:xfrm>
            <a:off x="324975" y="1389525"/>
            <a:ext cx="1135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b="1">
                <a:solidFill>
                  <a:srgbClr val="4A86E8"/>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Вы можете использовать API-интерфейс кисти для более продвинутого оформления в </a:t>
            </a:r>
            <a:r>
              <a:rPr lang="ru-RU" b="1">
                <a:solidFill>
                  <a:srgbClr val="4A86E8"/>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TextField</a:t>
            </a:r>
            <a:r>
              <a:rPr lang="ru-RU" sz="1500" b="1">
                <a:solidFill>
                  <a:srgbClr val="4A86E8"/>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 В следующем разделе описано, как использовать кисть для добавления цветного градиента в </a:t>
            </a:r>
            <a:r>
              <a:rPr lang="ru-RU" b="1">
                <a:solidFill>
                  <a:srgbClr val="4A86E8"/>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TextField</a:t>
            </a:r>
            <a:r>
              <a:rPr lang="ru-RU" sz="1500" b="1">
                <a:solidFill>
                  <a:srgbClr val="4A86E8"/>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 поле ввода.</a:t>
            </a:r>
            <a:endParaRPr sz="1700" b="1">
              <a:solidFill>
                <a:srgbClr val="4A86E8"/>
              </a:solidFill>
              <a:latin typeface="Roboto"/>
              <a:ea typeface="Roboto"/>
              <a:cs typeface="Roboto"/>
              <a:sym typeface="Roboto"/>
            </a:endParaRPr>
          </a:p>
        </p:txBody>
      </p:sp>
      <p:sp>
        <p:nvSpPr>
          <p:cNvPr id="562" name="Google Shape;562;g3165dd053d7_0_466"/>
          <p:cNvSpPr txBox="1"/>
          <p:nvPr/>
        </p:nvSpPr>
        <p:spPr>
          <a:xfrm>
            <a:off x="274325" y="2498925"/>
            <a:ext cx="50943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600" b="1">
                <a:solidFill>
                  <a:srgbClr val="0033B3"/>
                </a:solidFill>
                <a:highlight>
                  <a:srgbClr val="FFFFFF"/>
                </a:highlight>
                <a:latin typeface="Courier New"/>
                <a:ea typeface="Courier New"/>
                <a:cs typeface="Courier New"/>
                <a:sym typeface="Courier New"/>
              </a:rPr>
              <a:t>var </a:t>
            </a:r>
            <a:r>
              <a:rPr lang="ru-RU" sz="1600" b="1" i="1">
                <a:solidFill>
                  <a:srgbClr val="871094"/>
                </a:solidFill>
                <a:highlight>
                  <a:srgbClr val="FFFFFF"/>
                </a:highlight>
                <a:latin typeface="Courier New"/>
                <a:ea typeface="Courier New"/>
                <a:cs typeface="Courier New"/>
                <a:sym typeface="Courier New"/>
              </a:rPr>
              <a:t>text </a:t>
            </a:r>
            <a:r>
              <a:rPr lang="ru-RU" sz="1600" b="1">
                <a:solidFill>
                  <a:srgbClr val="0033B3"/>
                </a:solidFill>
                <a:highlight>
                  <a:srgbClr val="FFFFFF"/>
                </a:highlight>
                <a:latin typeface="Courier New"/>
                <a:ea typeface="Courier New"/>
                <a:cs typeface="Courier New"/>
                <a:sym typeface="Courier New"/>
              </a:rPr>
              <a:t>by </a:t>
            </a:r>
            <a:r>
              <a:rPr lang="ru-RU" sz="1600" b="1">
                <a:solidFill>
                  <a:srgbClr val="080808"/>
                </a:solidFill>
                <a:highlight>
                  <a:srgbClr val="FFFFFF"/>
                </a:highlight>
                <a:latin typeface="Courier New"/>
                <a:ea typeface="Courier New"/>
                <a:cs typeface="Courier New"/>
                <a:sym typeface="Courier New"/>
              </a:rPr>
              <a:t>remember { mutableStateOf(</a:t>
            </a:r>
            <a:r>
              <a:rPr lang="ru-RU" sz="1600" b="1">
                <a:solidFill>
                  <a:srgbClr val="067D17"/>
                </a:solidFill>
                <a:highlight>
                  <a:srgbClr val="FFFFFF"/>
                </a:highlight>
                <a:latin typeface="Courier New"/>
                <a:ea typeface="Courier New"/>
                <a:cs typeface="Courier New"/>
                <a:sym typeface="Courier New"/>
              </a:rPr>
              <a:t>""</a:t>
            </a:r>
            <a:r>
              <a:rPr lang="ru-RU" sz="1600" b="1">
                <a:solidFill>
                  <a:srgbClr val="080808"/>
                </a:solidFill>
                <a:highlight>
                  <a:srgbClr val="FFFFFF"/>
                </a:highlight>
                <a:latin typeface="Courier New"/>
                <a:ea typeface="Courier New"/>
                <a:cs typeface="Courier New"/>
                <a:sym typeface="Courier New"/>
              </a:rPr>
              <a:t>) }</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033B3"/>
                </a:solidFill>
                <a:highlight>
                  <a:srgbClr val="FFFFFF"/>
                </a:highlight>
                <a:latin typeface="Courier New"/>
                <a:ea typeface="Courier New"/>
                <a:cs typeface="Courier New"/>
                <a:sym typeface="Courier New"/>
              </a:rPr>
              <a:t>val </a:t>
            </a:r>
            <a:r>
              <a:rPr lang="ru-RU" sz="1600" b="1" i="1">
                <a:solidFill>
                  <a:srgbClr val="871094"/>
                </a:solidFill>
                <a:highlight>
                  <a:srgbClr val="FFFFFF"/>
                </a:highlight>
                <a:latin typeface="Courier New"/>
                <a:ea typeface="Courier New"/>
                <a:cs typeface="Courier New"/>
                <a:sym typeface="Courier New"/>
              </a:rPr>
              <a:t>brush </a:t>
            </a:r>
            <a:r>
              <a:rPr lang="ru-RU" sz="1600" b="1">
                <a:solidFill>
                  <a:srgbClr val="080808"/>
                </a:solidFill>
                <a:highlight>
                  <a:srgbClr val="FFFFFF"/>
                </a:highlight>
                <a:latin typeface="Courier New"/>
                <a:ea typeface="Courier New"/>
                <a:cs typeface="Courier New"/>
                <a:sym typeface="Courier New"/>
              </a:rPr>
              <a:t>= remember {</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Brush.linearGradient(</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a:t>
            </a:r>
            <a:r>
              <a:rPr lang="ru-RU" sz="1600" b="1">
                <a:solidFill>
                  <a:srgbClr val="4A86E8"/>
                </a:solidFill>
                <a:highlight>
                  <a:srgbClr val="FFFFFF"/>
                </a:highlight>
                <a:latin typeface="Courier New"/>
                <a:ea typeface="Courier New"/>
                <a:cs typeface="Courier New"/>
                <a:sym typeface="Courier New"/>
              </a:rPr>
              <a:t>colors = </a:t>
            </a:r>
            <a:r>
              <a:rPr lang="ru-RU" sz="1600" b="1">
                <a:solidFill>
                  <a:srgbClr val="080808"/>
                </a:solidFill>
                <a:highlight>
                  <a:srgbClr val="FFFFFF"/>
                </a:highlight>
                <a:latin typeface="Courier New"/>
                <a:ea typeface="Courier New"/>
                <a:cs typeface="Courier New"/>
                <a:sym typeface="Courier New"/>
              </a:rPr>
              <a:t>rainbowColors</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   )</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TextField(</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033B3"/>
                </a:solidFill>
                <a:highlight>
                  <a:srgbClr val="FFFFFF"/>
                </a:highlight>
                <a:latin typeface="Courier New"/>
                <a:ea typeface="Courier New"/>
                <a:cs typeface="Courier New"/>
                <a:sym typeface="Courier New"/>
              </a:rPr>
              <a:t>value </a:t>
            </a:r>
            <a:r>
              <a:rPr lang="ru-RU" sz="1600" b="1">
                <a:solidFill>
                  <a:srgbClr val="080808"/>
                </a:solidFill>
                <a:highlight>
                  <a:srgbClr val="FFFFFF"/>
                </a:highlight>
                <a:latin typeface="Courier New"/>
                <a:ea typeface="Courier New"/>
                <a:cs typeface="Courier New"/>
                <a:sym typeface="Courier New"/>
              </a:rPr>
              <a:t>= text, onValueChange = { </a:t>
            </a:r>
            <a:r>
              <a:rPr lang="ru-RU" sz="1600" b="1" i="1">
                <a:solidFill>
                  <a:srgbClr val="871094"/>
                </a:solidFill>
                <a:highlight>
                  <a:srgbClr val="FFFFFF"/>
                </a:highlight>
                <a:latin typeface="Courier New"/>
                <a:ea typeface="Courier New"/>
                <a:cs typeface="Courier New"/>
                <a:sym typeface="Courier New"/>
              </a:rPr>
              <a:t>text </a:t>
            </a:r>
            <a:r>
              <a:rPr lang="ru-RU" sz="1600" b="1">
                <a:solidFill>
                  <a:srgbClr val="080808"/>
                </a:solidFill>
                <a:highlight>
                  <a:srgbClr val="FFFFFF"/>
                </a:highlight>
                <a:latin typeface="Courier New"/>
                <a:ea typeface="Courier New"/>
                <a:cs typeface="Courier New"/>
                <a:sym typeface="Courier New"/>
              </a:rPr>
              <a:t>= it }, textStyle = TextStyle(brush = brush)</a:t>
            </a:r>
            <a:endParaRPr sz="16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600" b="1">
                <a:solidFill>
                  <a:srgbClr val="080808"/>
                </a:solidFill>
                <a:highlight>
                  <a:srgbClr val="FFFFFF"/>
                </a:highlight>
                <a:latin typeface="Courier New"/>
                <a:ea typeface="Courier New"/>
                <a:cs typeface="Courier New"/>
                <a:sym typeface="Courier New"/>
              </a:rPr>
              <a:t>)</a:t>
            </a:r>
            <a:endParaRPr sz="1600" b="1">
              <a:solidFill>
                <a:srgbClr val="080808"/>
              </a:solidFill>
              <a:highlight>
                <a:srgbClr val="FFFFFF"/>
              </a:highlight>
              <a:latin typeface="Courier New"/>
              <a:ea typeface="Courier New"/>
              <a:cs typeface="Courier New"/>
              <a:sym typeface="Courier New"/>
            </a:endParaRPr>
          </a:p>
        </p:txBody>
      </p:sp>
      <p:pic>
        <p:nvPicPr>
          <p:cNvPr id="563" name="Google Shape;563;g3165dd053d7_0_466"/>
          <p:cNvPicPr preferRelativeResize="0"/>
          <p:nvPr/>
        </p:nvPicPr>
        <p:blipFill>
          <a:blip r:embed="rId5">
            <a:alphaModFix/>
          </a:blip>
          <a:stretch>
            <a:fillRect/>
          </a:stretch>
        </p:blipFill>
        <p:spPr>
          <a:xfrm>
            <a:off x="6226925" y="2401325"/>
            <a:ext cx="5715000" cy="3390900"/>
          </a:xfrm>
          <a:prstGeom prst="rect">
            <a:avLst/>
          </a:prstGeom>
          <a:noFill/>
          <a:ln>
            <a:noFill/>
          </a:ln>
        </p:spPr>
      </p:pic>
      <p:sp>
        <p:nvSpPr>
          <p:cNvPr id="564" name="Google Shape;564;g3165dd053d7_0_466"/>
          <p:cNvSpPr txBox="1"/>
          <p:nvPr/>
        </p:nvSpPr>
        <p:spPr>
          <a:xfrm>
            <a:off x="381000" y="5894300"/>
            <a:ext cx="53463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ru-RU" sz="1700" b="1">
                <a:solidFill>
                  <a:srgbClr val="4A86E8"/>
                </a:solidFill>
                <a:highlight>
                  <a:srgbClr val="FFFFFF"/>
                </a:highlight>
                <a:uFill>
                  <a:noFill/>
                </a:uFill>
                <a:hlinkClick r:id="rId6">
                  <a:extLst>
                    <a:ext uri="{A12FA001-AC4F-418D-AE19-62706E023703}">
                      <ahyp:hlinkClr xmlns:ahyp="http://schemas.microsoft.com/office/drawing/2018/hyperlinkcolor" val="tx"/>
                    </a:ext>
                  </a:extLst>
                </a:hlinkClick>
              </a:rPr>
              <a:t>Настройка параметров клавиатуры</a:t>
            </a:r>
            <a:endParaRPr sz="1700" b="1">
              <a:solidFill>
                <a:srgbClr val="4A86E8"/>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69"/>
        <p:cNvGrpSpPr/>
        <p:nvPr/>
      </p:nvGrpSpPr>
      <p:grpSpPr>
        <a:xfrm>
          <a:off x="0" y="0"/>
          <a:ext cx="0" cy="0"/>
          <a:chOff x="0" y="0"/>
          <a:chExt cx="0" cy="0"/>
        </a:xfrm>
      </p:grpSpPr>
      <p:pic>
        <p:nvPicPr>
          <p:cNvPr id="570" name="Google Shape;570;g3165dd053d7_1_6"/>
          <p:cNvPicPr preferRelativeResize="0"/>
          <p:nvPr/>
        </p:nvPicPr>
        <p:blipFill>
          <a:blip r:embed="rId3">
            <a:alphaModFix/>
          </a:blip>
          <a:stretch>
            <a:fillRect/>
          </a:stretch>
        </p:blipFill>
        <p:spPr>
          <a:xfrm>
            <a:off x="8402075" y="3252375"/>
            <a:ext cx="3789925" cy="3361201"/>
          </a:xfrm>
          <a:prstGeom prst="rect">
            <a:avLst/>
          </a:prstGeom>
          <a:noFill/>
          <a:ln>
            <a:noFill/>
          </a:ln>
        </p:spPr>
      </p:pic>
      <p:sp>
        <p:nvSpPr>
          <p:cNvPr id="571" name="Google Shape;571;g3165dd053d7_1_6"/>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Создание собственных модификаторов </a:t>
            </a:r>
            <a:r>
              <a:rPr lang="ru-RU" sz="3200" b="1">
                <a:solidFill>
                  <a:srgbClr val="4A86E8"/>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modifiers </a:t>
            </a:r>
            <a:endParaRPr>
              <a:solidFill>
                <a:srgbClr val="4A86E8"/>
              </a:solidFill>
            </a:endParaRPr>
          </a:p>
        </p:txBody>
      </p:sp>
      <p:sp>
        <p:nvSpPr>
          <p:cNvPr id="572" name="Google Shape;572;g3165dd053d7_1_6"/>
          <p:cNvSpPr txBox="1"/>
          <p:nvPr/>
        </p:nvSpPr>
        <p:spPr>
          <a:xfrm>
            <a:off x="324975" y="1132675"/>
            <a:ext cx="113526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b="1">
                <a:solidFill>
                  <a:srgbClr val="4A86E8"/>
                </a:solidFill>
                <a:highlight>
                  <a:srgbClr val="FFFFFF"/>
                </a:highlight>
                <a:latin typeface="Roboto"/>
                <a:ea typeface="Roboto"/>
                <a:cs typeface="Roboto"/>
                <a:sym typeface="Roboto"/>
              </a:rPr>
              <a:t>Compose предоставляет множество модификаторов для стандартных действий, но вы также можете создавать собственные модификаторы.</a:t>
            </a: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r>
              <a:rPr lang="ru-RU" sz="1500" b="1">
                <a:solidFill>
                  <a:srgbClr val="4A86E8"/>
                </a:solidFill>
                <a:highlight>
                  <a:srgbClr val="FFFFFF"/>
                </a:highlight>
                <a:latin typeface="Roboto"/>
                <a:ea typeface="Roboto"/>
                <a:cs typeface="Roboto"/>
                <a:sym typeface="Roboto"/>
              </a:rPr>
              <a:t>Модификаторы состоят из нескольких частей:</a:t>
            </a: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r>
              <a:rPr lang="ru-RU" sz="1500" b="1">
                <a:solidFill>
                  <a:srgbClr val="4A86E8"/>
                </a:solidFill>
                <a:highlight>
                  <a:srgbClr val="FFFFFF"/>
                </a:highlight>
                <a:latin typeface="Roboto"/>
                <a:ea typeface="Roboto"/>
                <a:cs typeface="Roboto"/>
                <a:sym typeface="Roboto"/>
              </a:rPr>
              <a:t>Фабрика модификаторов</a:t>
            </a: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r>
              <a:rPr lang="ru-RU" sz="1500" b="1">
                <a:solidFill>
                  <a:srgbClr val="4A86E8"/>
                </a:solidFill>
                <a:highlight>
                  <a:srgbClr val="FFFFFF"/>
                </a:highlight>
                <a:latin typeface="Roboto"/>
                <a:ea typeface="Roboto"/>
                <a:cs typeface="Roboto"/>
                <a:sym typeface="Roboto"/>
              </a:rPr>
              <a:t>Это функция расширения для Modifier, которая предоставляет идиоматический API для вашего модификатора и позволяет легко объединять модификаторы в цепочки. Фабрика модификаторов создаёт элементы модификаторов, которые Compose использует для изменения пользовательского интерфейса.</a:t>
            </a: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r>
              <a:rPr lang="ru-RU" sz="1500" b="1">
                <a:solidFill>
                  <a:srgbClr val="4A86E8"/>
                </a:solidFill>
                <a:highlight>
                  <a:srgbClr val="FFFFFF"/>
                </a:highlight>
                <a:latin typeface="Roboto"/>
                <a:ea typeface="Roboto"/>
                <a:cs typeface="Roboto"/>
                <a:sym typeface="Roboto"/>
              </a:rPr>
              <a:t>Элемент-модификатор</a:t>
            </a: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r>
              <a:rPr lang="ru-RU" sz="1500" b="1">
                <a:solidFill>
                  <a:srgbClr val="4A86E8"/>
                </a:solidFill>
                <a:highlight>
                  <a:srgbClr val="FFFFFF"/>
                </a:highlight>
                <a:latin typeface="Roboto"/>
                <a:ea typeface="Roboto"/>
                <a:cs typeface="Roboto"/>
                <a:sym typeface="Roboto"/>
              </a:rPr>
              <a:t>Здесь вы можете реализовать поведение вашего модификатора.</a:t>
            </a: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endParaRPr sz="1500" b="1">
              <a:solidFill>
                <a:srgbClr val="4A86E8"/>
              </a:solidFill>
              <a:highlight>
                <a:srgbClr val="FFFFFF"/>
              </a:highlight>
              <a:latin typeface="Roboto"/>
              <a:ea typeface="Roboto"/>
              <a:cs typeface="Roboto"/>
              <a:sym typeface="Roboto"/>
            </a:endParaRPr>
          </a:p>
        </p:txBody>
      </p:sp>
      <p:sp>
        <p:nvSpPr>
          <p:cNvPr id="573" name="Google Shape;573;g3165dd053d7_1_6"/>
          <p:cNvSpPr txBox="1"/>
          <p:nvPr/>
        </p:nvSpPr>
        <p:spPr>
          <a:xfrm>
            <a:off x="324975" y="3885375"/>
            <a:ext cx="109380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100">
                <a:solidFill>
                  <a:srgbClr val="9E880D"/>
                </a:solidFill>
                <a:highlight>
                  <a:srgbClr val="FFFFFF"/>
                </a:highlight>
                <a:latin typeface="Courier New"/>
                <a:ea typeface="Courier New"/>
                <a:cs typeface="Courier New"/>
                <a:sym typeface="Courier New"/>
              </a:rPr>
              <a:t>@Composable</a:t>
            </a:r>
            <a:endParaRPr sz="1100">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a:solidFill>
                  <a:srgbClr val="0033B3"/>
                </a:solidFill>
                <a:highlight>
                  <a:srgbClr val="FFFFFF"/>
                </a:highlight>
                <a:latin typeface="Courier New"/>
                <a:ea typeface="Courier New"/>
                <a:cs typeface="Courier New"/>
                <a:sym typeface="Courier New"/>
              </a:rPr>
              <a:t>fun </a:t>
            </a:r>
            <a:r>
              <a:rPr lang="ru-RU" sz="1100">
                <a:solidFill>
                  <a:srgbClr val="080808"/>
                </a:solidFill>
                <a:highlight>
                  <a:srgbClr val="FFFFFF"/>
                </a:highlight>
                <a:latin typeface="Courier New"/>
                <a:ea typeface="Courier New"/>
                <a:cs typeface="Courier New"/>
                <a:sym typeface="Courier New"/>
              </a:rPr>
              <a:t>Modifier.</a:t>
            </a:r>
            <a:r>
              <a:rPr lang="ru-RU" sz="1100">
                <a:solidFill>
                  <a:srgbClr val="00627A"/>
                </a:solidFill>
                <a:highlight>
                  <a:srgbClr val="FFFFFF"/>
                </a:highlight>
                <a:latin typeface="Courier New"/>
                <a:ea typeface="Courier New"/>
                <a:cs typeface="Courier New"/>
                <a:sym typeface="Courier New"/>
              </a:rPr>
              <a:t>fade</a:t>
            </a:r>
            <a:r>
              <a:rPr lang="ru-RU" sz="1100">
                <a:solidFill>
                  <a:srgbClr val="080808"/>
                </a:solidFill>
                <a:highlight>
                  <a:srgbClr val="FFFFFF"/>
                </a:highlight>
                <a:latin typeface="Courier New"/>
                <a:ea typeface="Courier New"/>
                <a:cs typeface="Courier New"/>
                <a:sym typeface="Courier New"/>
              </a:rPr>
              <a:t>(</a:t>
            </a:r>
            <a:r>
              <a:rPr lang="ru-RU" sz="1100">
                <a:highlight>
                  <a:srgbClr val="FFFFFF"/>
                </a:highlight>
                <a:latin typeface="Courier New"/>
                <a:ea typeface="Courier New"/>
                <a:cs typeface="Courier New"/>
                <a:sym typeface="Courier New"/>
              </a:rPr>
              <a:t>enable</a:t>
            </a:r>
            <a:r>
              <a:rPr lang="ru-RU" sz="1100">
                <a:solidFill>
                  <a:srgbClr val="080808"/>
                </a:solidFill>
                <a:highlight>
                  <a:srgbClr val="FFFFFF"/>
                </a:highlight>
                <a:latin typeface="Courier New"/>
                <a:ea typeface="Courier New"/>
                <a:cs typeface="Courier New"/>
                <a:sym typeface="Courier New"/>
              </a:rPr>
              <a:t>: </a:t>
            </a:r>
            <a:r>
              <a:rPr lang="ru-RU" sz="1100">
                <a:highlight>
                  <a:srgbClr val="FFFFFF"/>
                </a:highlight>
                <a:latin typeface="Courier New"/>
                <a:ea typeface="Courier New"/>
                <a:cs typeface="Courier New"/>
                <a:sym typeface="Courier New"/>
              </a:rPr>
              <a:t>Boolean</a:t>
            </a:r>
            <a:r>
              <a:rPr lang="ru-RU" sz="1100">
                <a:solidFill>
                  <a:srgbClr val="080808"/>
                </a:solidFill>
                <a:highlight>
                  <a:srgbClr val="FFFFFF"/>
                </a:highlight>
                <a:latin typeface="Courier New"/>
                <a:ea typeface="Courier New"/>
                <a:cs typeface="Courier New"/>
                <a:sym typeface="Courier New"/>
              </a:rPr>
              <a:t>): Modifier {</a:t>
            </a:r>
            <a:endParaRPr sz="11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a:solidFill>
                  <a:srgbClr val="080808"/>
                </a:solidFill>
                <a:highlight>
                  <a:srgbClr val="FFFFFF"/>
                </a:highlight>
                <a:latin typeface="Courier New"/>
                <a:ea typeface="Courier New"/>
                <a:cs typeface="Courier New"/>
                <a:sym typeface="Courier New"/>
              </a:rPr>
              <a:t>   </a:t>
            </a:r>
            <a:r>
              <a:rPr lang="ru-RU" sz="1100">
                <a:solidFill>
                  <a:srgbClr val="0033B3"/>
                </a:solidFill>
                <a:highlight>
                  <a:srgbClr val="FFFFFF"/>
                </a:highlight>
                <a:latin typeface="Courier New"/>
                <a:ea typeface="Courier New"/>
                <a:cs typeface="Courier New"/>
                <a:sym typeface="Courier New"/>
              </a:rPr>
              <a:t>val </a:t>
            </a:r>
            <a:r>
              <a:rPr lang="ru-RU" sz="1100">
                <a:highlight>
                  <a:srgbClr val="FFFFFF"/>
                </a:highlight>
                <a:latin typeface="Courier New"/>
                <a:ea typeface="Courier New"/>
                <a:cs typeface="Courier New"/>
                <a:sym typeface="Courier New"/>
              </a:rPr>
              <a:t>alpha </a:t>
            </a:r>
            <a:r>
              <a:rPr lang="ru-RU" sz="1100">
                <a:solidFill>
                  <a:srgbClr val="0033B3"/>
                </a:solidFill>
                <a:highlight>
                  <a:srgbClr val="FFFFFF"/>
                </a:highlight>
                <a:latin typeface="Courier New"/>
                <a:ea typeface="Courier New"/>
                <a:cs typeface="Courier New"/>
                <a:sym typeface="Courier New"/>
              </a:rPr>
              <a:t>by </a:t>
            </a:r>
            <a:r>
              <a:rPr lang="ru-RU" sz="1100">
                <a:solidFill>
                  <a:srgbClr val="080808"/>
                </a:solidFill>
                <a:highlight>
                  <a:srgbClr val="FFFFFF"/>
                </a:highlight>
                <a:latin typeface="Courier New"/>
                <a:ea typeface="Courier New"/>
                <a:cs typeface="Courier New"/>
                <a:sym typeface="Courier New"/>
              </a:rPr>
              <a:t>animateFloatAsState(</a:t>
            </a:r>
            <a:r>
              <a:rPr lang="ru-RU" sz="1100">
                <a:solidFill>
                  <a:srgbClr val="0033B3"/>
                </a:solidFill>
                <a:highlight>
                  <a:srgbClr val="FFFFFF"/>
                </a:highlight>
                <a:latin typeface="Courier New"/>
                <a:ea typeface="Courier New"/>
                <a:cs typeface="Courier New"/>
                <a:sym typeface="Courier New"/>
              </a:rPr>
              <a:t>if </a:t>
            </a:r>
            <a:r>
              <a:rPr lang="ru-RU" sz="1100">
                <a:solidFill>
                  <a:srgbClr val="080808"/>
                </a:solidFill>
                <a:highlight>
                  <a:srgbClr val="FFFFFF"/>
                </a:highlight>
                <a:latin typeface="Courier New"/>
                <a:ea typeface="Courier New"/>
                <a:cs typeface="Courier New"/>
                <a:sym typeface="Courier New"/>
              </a:rPr>
              <a:t>(</a:t>
            </a:r>
            <a:r>
              <a:rPr lang="ru-RU" sz="1100">
                <a:highlight>
                  <a:srgbClr val="FFFFFF"/>
                </a:highlight>
                <a:latin typeface="Courier New"/>
                <a:ea typeface="Courier New"/>
                <a:cs typeface="Courier New"/>
                <a:sym typeface="Courier New"/>
              </a:rPr>
              <a:t>enable</a:t>
            </a:r>
            <a:r>
              <a:rPr lang="ru-RU" sz="1100">
                <a:solidFill>
                  <a:srgbClr val="080808"/>
                </a:solidFill>
                <a:highlight>
                  <a:srgbClr val="FFFFFF"/>
                </a:highlight>
                <a:latin typeface="Courier New"/>
                <a:ea typeface="Courier New"/>
                <a:cs typeface="Courier New"/>
                <a:sym typeface="Courier New"/>
              </a:rPr>
              <a:t>) </a:t>
            </a:r>
            <a:r>
              <a:rPr lang="ru-RU" sz="1100">
                <a:solidFill>
                  <a:srgbClr val="1750EB"/>
                </a:solidFill>
                <a:highlight>
                  <a:srgbClr val="FFFFFF"/>
                </a:highlight>
                <a:latin typeface="Courier New"/>
                <a:ea typeface="Courier New"/>
                <a:cs typeface="Courier New"/>
                <a:sym typeface="Courier New"/>
              </a:rPr>
              <a:t>0.5f </a:t>
            </a:r>
            <a:r>
              <a:rPr lang="ru-RU" sz="1100">
                <a:solidFill>
                  <a:srgbClr val="0033B3"/>
                </a:solidFill>
                <a:highlight>
                  <a:srgbClr val="FFFFFF"/>
                </a:highlight>
                <a:latin typeface="Courier New"/>
                <a:ea typeface="Courier New"/>
                <a:cs typeface="Courier New"/>
                <a:sym typeface="Courier New"/>
              </a:rPr>
              <a:t>else </a:t>
            </a:r>
            <a:r>
              <a:rPr lang="ru-RU" sz="1100">
                <a:solidFill>
                  <a:srgbClr val="1750EB"/>
                </a:solidFill>
                <a:highlight>
                  <a:srgbClr val="FFFFFF"/>
                </a:highlight>
                <a:latin typeface="Courier New"/>
                <a:ea typeface="Courier New"/>
                <a:cs typeface="Courier New"/>
                <a:sym typeface="Courier New"/>
              </a:rPr>
              <a:t>1.0f</a:t>
            </a:r>
            <a:r>
              <a:rPr lang="ru-RU"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a:solidFill>
                  <a:srgbClr val="080808"/>
                </a:solidFill>
                <a:highlight>
                  <a:srgbClr val="FFFFFF"/>
                </a:highlight>
                <a:latin typeface="Courier New"/>
                <a:ea typeface="Courier New"/>
                <a:cs typeface="Courier New"/>
                <a:sym typeface="Courier New"/>
              </a:rPr>
              <a:t>   </a:t>
            </a:r>
            <a:r>
              <a:rPr lang="ru-RU" sz="1100">
                <a:solidFill>
                  <a:srgbClr val="0033B3"/>
                </a:solidFill>
                <a:highlight>
                  <a:srgbClr val="FFFFFF"/>
                </a:highlight>
                <a:latin typeface="Courier New"/>
                <a:ea typeface="Courier New"/>
                <a:cs typeface="Courier New"/>
                <a:sym typeface="Courier New"/>
              </a:rPr>
              <a:t>return this </a:t>
            </a:r>
            <a:r>
              <a:rPr lang="ru-RU" sz="1100">
                <a:solidFill>
                  <a:srgbClr val="080808"/>
                </a:solidFill>
                <a:highlight>
                  <a:srgbClr val="FFFFFF"/>
                </a:highlight>
                <a:latin typeface="Courier New"/>
                <a:ea typeface="Courier New"/>
                <a:cs typeface="Courier New"/>
                <a:sym typeface="Courier New"/>
              </a:rPr>
              <a:t>then Modifier.graphicsLayer </a:t>
            </a:r>
            <a:r>
              <a:rPr lang="ru-RU" sz="1100" b="1">
                <a:solidFill>
                  <a:srgbClr val="080808"/>
                </a:solidFill>
                <a:highlight>
                  <a:srgbClr val="FFFFFF"/>
                </a:highlight>
                <a:latin typeface="Courier New"/>
                <a:ea typeface="Courier New"/>
                <a:cs typeface="Courier New"/>
                <a:sym typeface="Courier New"/>
              </a:rPr>
              <a:t>{ </a:t>
            </a:r>
            <a:r>
              <a:rPr lang="ru-RU" sz="1100">
                <a:solidFill>
                  <a:srgbClr val="0033B3"/>
                </a:solidFill>
                <a:highlight>
                  <a:srgbClr val="FFFFFF"/>
                </a:highlight>
                <a:latin typeface="Courier New"/>
                <a:ea typeface="Courier New"/>
                <a:cs typeface="Courier New"/>
                <a:sym typeface="Courier New"/>
              </a:rPr>
              <a:t>this</a:t>
            </a:r>
            <a:r>
              <a:rPr lang="ru-RU" sz="1100">
                <a:solidFill>
                  <a:srgbClr val="080808"/>
                </a:solidFill>
                <a:highlight>
                  <a:srgbClr val="FFFFFF"/>
                </a:highlight>
                <a:latin typeface="Courier New"/>
                <a:ea typeface="Courier New"/>
                <a:cs typeface="Courier New"/>
                <a:sym typeface="Courier New"/>
              </a:rPr>
              <a:t>.alpha = </a:t>
            </a:r>
            <a:r>
              <a:rPr lang="ru-RU" sz="1100">
                <a:highlight>
                  <a:srgbClr val="FFFFFF"/>
                </a:highlight>
                <a:latin typeface="Courier New"/>
                <a:ea typeface="Courier New"/>
                <a:cs typeface="Courier New"/>
                <a:sym typeface="Courier New"/>
              </a:rPr>
              <a:t>alpha </a:t>
            </a:r>
            <a:r>
              <a:rPr lang="ru-RU" sz="1100" b="1">
                <a:solidFill>
                  <a:srgbClr val="080808"/>
                </a:solidFill>
                <a:highlight>
                  <a:srgbClr val="FFFFFF"/>
                </a:highlight>
                <a:latin typeface="Courier New"/>
                <a:ea typeface="Courier New"/>
                <a:cs typeface="Courier New"/>
                <a:sym typeface="Courier New"/>
              </a:rPr>
              <a:t>}</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78"/>
        <p:cNvGrpSpPr/>
        <p:nvPr/>
      </p:nvGrpSpPr>
      <p:grpSpPr>
        <a:xfrm>
          <a:off x="0" y="0"/>
          <a:ext cx="0" cy="0"/>
          <a:chOff x="0" y="0"/>
          <a:chExt cx="0" cy="0"/>
        </a:xfrm>
      </p:grpSpPr>
      <p:pic>
        <p:nvPicPr>
          <p:cNvPr id="579" name="Google Shape;579;g3165dd053d7_0_489"/>
          <p:cNvPicPr preferRelativeResize="0"/>
          <p:nvPr/>
        </p:nvPicPr>
        <p:blipFill>
          <a:blip r:embed="rId3">
            <a:alphaModFix/>
          </a:blip>
          <a:stretch>
            <a:fillRect/>
          </a:stretch>
        </p:blipFill>
        <p:spPr>
          <a:xfrm>
            <a:off x="0" y="4803400"/>
            <a:ext cx="12192000" cy="2952750"/>
          </a:xfrm>
          <a:prstGeom prst="rect">
            <a:avLst/>
          </a:prstGeom>
          <a:noFill/>
          <a:ln>
            <a:noFill/>
          </a:ln>
        </p:spPr>
      </p:pic>
      <p:sp>
        <p:nvSpPr>
          <p:cNvPr id="580" name="Google Shape;580;g3165dd053d7_0_489"/>
          <p:cNvSpPr/>
          <p:nvPr/>
        </p:nvSpPr>
        <p:spPr>
          <a:xfrm>
            <a:off x="0" y="1129025"/>
            <a:ext cx="12204300" cy="423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581" name="Google Shape;581;g3165dd053d7_0_489"/>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rgbClr val="4A86E8"/>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focus</a:t>
            </a:r>
            <a:endParaRPr>
              <a:solidFill>
                <a:srgbClr val="4A86E8"/>
              </a:solidFill>
            </a:endParaRPr>
          </a:p>
        </p:txBody>
      </p:sp>
      <p:sp>
        <p:nvSpPr>
          <p:cNvPr id="582" name="Google Shape;582;g3165dd053d7_0_489"/>
          <p:cNvSpPr txBox="1"/>
          <p:nvPr/>
        </p:nvSpPr>
        <p:spPr>
          <a:xfrm>
            <a:off x="324975" y="1132675"/>
            <a:ext cx="1135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b="1">
                <a:solidFill>
                  <a:srgbClr val="4A86E8"/>
                </a:solidFill>
                <a:highlight>
                  <a:srgbClr val="FFFFFF"/>
                </a:highlight>
                <a:latin typeface="Roboto"/>
                <a:ea typeface="Roboto"/>
                <a:cs typeface="Roboto"/>
                <a:sym typeface="Roboto"/>
              </a:rPr>
              <a:t>Чтобы управлять состоянием фокуса в Jetpack Compose, вы можете использовать API FocusModifier . FocusModifier — это функция Composable, которая применяет поведение, связанное с фокусом, к дочерним Composable.</a:t>
            </a:r>
            <a:endParaRPr sz="1500" b="1">
              <a:solidFill>
                <a:srgbClr val="4A86E8"/>
              </a:solidFill>
              <a:highlight>
                <a:srgbClr val="FFFFFF"/>
              </a:highlight>
              <a:latin typeface="Roboto"/>
              <a:ea typeface="Roboto"/>
              <a:cs typeface="Roboto"/>
              <a:sym typeface="Roboto"/>
            </a:endParaRPr>
          </a:p>
        </p:txBody>
      </p:sp>
      <p:sp>
        <p:nvSpPr>
          <p:cNvPr id="583" name="Google Shape;583;g3165dd053d7_0_489"/>
          <p:cNvSpPr txBox="1"/>
          <p:nvPr/>
        </p:nvSpPr>
        <p:spPr>
          <a:xfrm>
            <a:off x="324975" y="3885375"/>
            <a:ext cx="109380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100">
                <a:solidFill>
                  <a:srgbClr val="9E880D"/>
                </a:solidFill>
                <a:highlight>
                  <a:srgbClr val="FFFFFF"/>
                </a:highlight>
                <a:latin typeface="Courier New"/>
                <a:ea typeface="Courier New"/>
                <a:cs typeface="Courier New"/>
                <a:sym typeface="Courier New"/>
              </a:rPr>
              <a:t>@Composable</a:t>
            </a:r>
            <a:endParaRPr sz="1100">
              <a:solidFill>
                <a:srgbClr val="9E880D"/>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a:solidFill>
                  <a:srgbClr val="0033B3"/>
                </a:solidFill>
                <a:highlight>
                  <a:srgbClr val="FFFFFF"/>
                </a:highlight>
                <a:latin typeface="Courier New"/>
                <a:ea typeface="Courier New"/>
                <a:cs typeface="Courier New"/>
                <a:sym typeface="Courier New"/>
              </a:rPr>
              <a:t>fun </a:t>
            </a:r>
            <a:r>
              <a:rPr lang="ru-RU" sz="1100">
                <a:solidFill>
                  <a:srgbClr val="080808"/>
                </a:solidFill>
                <a:highlight>
                  <a:srgbClr val="FFFFFF"/>
                </a:highlight>
                <a:latin typeface="Courier New"/>
                <a:ea typeface="Courier New"/>
                <a:cs typeface="Courier New"/>
                <a:sym typeface="Courier New"/>
              </a:rPr>
              <a:t>Modifier.</a:t>
            </a:r>
            <a:r>
              <a:rPr lang="ru-RU" sz="1100">
                <a:solidFill>
                  <a:srgbClr val="00627A"/>
                </a:solidFill>
                <a:highlight>
                  <a:srgbClr val="FFFFFF"/>
                </a:highlight>
                <a:latin typeface="Courier New"/>
                <a:ea typeface="Courier New"/>
                <a:cs typeface="Courier New"/>
                <a:sym typeface="Courier New"/>
              </a:rPr>
              <a:t>fade</a:t>
            </a:r>
            <a:r>
              <a:rPr lang="ru-RU" sz="1100">
                <a:solidFill>
                  <a:srgbClr val="080808"/>
                </a:solidFill>
                <a:highlight>
                  <a:srgbClr val="FFFFFF"/>
                </a:highlight>
                <a:latin typeface="Courier New"/>
                <a:ea typeface="Courier New"/>
                <a:cs typeface="Courier New"/>
                <a:sym typeface="Courier New"/>
              </a:rPr>
              <a:t>(</a:t>
            </a:r>
            <a:r>
              <a:rPr lang="ru-RU" sz="1100">
                <a:highlight>
                  <a:srgbClr val="FFFFFF"/>
                </a:highlight>
                <a:latin typeface="Courier New"/>
                <a:ea typeface="Courier New"/>
                <a:cs typeface="Courier New"/>
                <a:sym typeface="Courier New"/>
              </a:rPr>
              <a:t>enable</a:t>
            </a:r>
            <a:r>
              <a:rPr lang="ru-RU" sz="1100">
                <a:solidFill>
                  <a:srgbClr val="080808"/>
                </a:solidFill>
                <a:highlight>
                  <a:srgbClr val="FFFFFF"/>
                </a:highlight>
                <a:latin typeface="Courier New"/>
                <a:ea typeface="Courier New"/>
                <a:cs typeface="Courier New"/>
                <a:sym typeface="Courier New"/>
              </a:rPr>
              <a:t>: </a:t>
            </a:r>
            <a:r>
              <a:rPr lang="ru-RU" sz="1100">
                <a:highlight>
                  <a:srgbClr val="FFFFFF"/>
                </a:highlight>
                <a:latin typeface="Courier New"/>
                <a:ea typeface="Courier New"/>
                <a:cs typeface="Courier New"/>
                <a:sym typeface="Courier New"/>
              </a:rPr>
              <a:t>Boolean</a:t>
            </a:r>
            <a:r>
              <a:rPr lang="ru-RU" sz="1100">
                <a:solidFill>
                  <a:srgbClr val="080808"/>
                </a:solidFill>
                <a:highlight>
                  <a:srgbClr val="FFFFFF"/>
                </a:highlight>
                <a:latin typeface="Courier New"/>
                <a:ea typeface="Courier New"/>
                <a:cs typeface="Courier New"/>
                <a:sym typeface="Courier New"/>
              </a:rPr>
              <a:t>): Modifier {</a:t>
            </a:r>
            <a:endParaRPr sz="11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a:solidFill>
                  <a:srgbClr val="080808"/>
                </a:solidFill>
                <a:highlight>
                  <a:srgbClr val="FFFFFF"/>
                </a:highlight>
                <a:latin typeface="Courier New"/>
                <a:ea typeface="Courier New"/>
                <a:cs typeface="Courier New"/>
                <a:sym typeface="Courier New"/>
              </a:rPr>
              <a:t>   </a:t>
            </a:r>
            <a:r>
              <a:rPr lang="ru-RU" sz="1100">
                <a:solidFill>
                  <a:srgbClr val="0033B3"/>
                </a:solidFill>
                <a:highlight>
                  <a:srgbClr val="FFFFFF"/>
                </a:highlight>
                <a:latin typeface="Courier New"/>
                <a:ea typeface="Courier New"/>
                <a:cs typeface="Courier New"/>
                <a:sym typeface="Courier New"/>
              </a:rPr>
              <a:t>val </a:t>
            </a:r>
            <a:r>
              <a:rPr lang="ru-RU" sz="1100">
                <a:highlight>
                  <a:srgbClr val="FFFFFF"/>
                </a:highlight>
                <a:latin typeface="Courier New"/>
                <a:ea typeface="Courier New"/>
                <a:cs typeface="Courier New"/>
                <a:sym typeface="Courier New"/>
              </a:rPr>
              <a:t>alpha </a:t>
            </a:r>
            <a:r>
              <a:rPr lang="ru-RU" sz="1100">
                <a:solidFill>
                  <a:srgbClr val="0033B3"/>
                </a:solidFill>
                <a:highlight>
                  <a:srgbClr val="FFFFFF"/>
                </a:highlight>
                <a:latin typeface="Courier New"/>
                <a:ea typeface="Courier New"/>
                <a:cs typeface="Courier New"/>
                <a:sym typeface="Courier New"/>
              </a:rPr>
              <a:t>by </a:t>
            </a:r>
            <a:r>
              <a:rPr lang="ru-RU" sz="1100">
                <a:solidFill>
                  <a:srgbClr val="080808"/>
                </a:solidFill>
                <a:highlight>
                  <a:srgbClr val="FFFFFF"/>
                </a:highlight>
                <a:latin typeface="Courier New"/>
                <a:ea typeface="Courier New"/>
                <a:cs typeface="Courier New"/>
                <a:sym typeface="Courier New"/>
              </a:rPr>
              <a:t>animateFloatAsState(</a:t>
            </a:r>
            <a:r>
              <a:rPr lang="ru-RU" sz="1100">
                <a:solidFill>
                  <a:srgbClr val="0033B3"/>
                </a:solidFill>
                <a:highlight>
                  <a:srgbClr val="FFFFFF"/>
                </a:highlight>
                <a:latin typeface="Courier New"/>
                <a:ea typeface="Courier New"/>
                <a:cs typeface="Courier New"/>
                <a:sym typeface="Courier New"/>
              </a:rPr>
              <a:t>if </a:t>
            </a:r>
            <a:r>
              <a:rPr lang="ru-RU" sz="1100">
                <a:solidFill>
                  <a:srgbClr val="080808"/>
                </a:solidFill>
                <a:highlight>
                  <a:srgbClr val="FFFFFF"/>
                </a:highlight>
                <a:latin typeface="Courier New"/>
                <a:ea typeface="Courier New"/>
                <a:cs typeface="Courier New"/>
                <a:sym typeface="Courier New"/>
              </a:rPr>
              <a:t>(</a:t>
            </a:r>
            <a:r>
              <a:rPr lang="ru-RU" sz="1100">
                <a:highlight>
                  <a:srgbClr val="FFFFFF"/>
                </a:highlight>
                <a:latin typeface="Courier New"/>
                <a:ea typeface="Courier New"/>
                <a:cs typeface="Courier New"/>
                <a:sym typeface="Courier New"/>
              </a:rPr>
              <a:t>enable</a:t>
            </a:r>
            <a:r>
              <a:rPr lang="ru-RU" sz="1100">
                <a:solidFill>
                  <a:srgbClr val="080808"/>
                </a:solidFill>
                <a:highlight>
                  <a:srgbClr val="FFFFFF"/>
                </a:highlight>
                <a:latin typeface="Courier New"/>
                <a:ea typeface="Courier New"/>
                <a:cs typeface="Courier New"/>
                <a:sym typeface="Courier New"/>
              </a:rPr>
              <a:t>) </a:t>
            </a:r>
            <a:r>
              <a:rPr lang="ru-RU" sz="1100">
                <a:solidFill>
                  <a:srgbClr val="1750EB"/>
                </a:solidFill>
                <a:highlight>
                  <a:srgbClr val="FFFFFF"/>
                </a:highlight>
                <a:latin typeface="Courier New"/>
                <a:ea typeface="Courier New"/>
                <a:cs typeface="Courier New"/>
                <a:sym typeface="Courier New"/>
              </a:rPr>
              <a:t>0.5f </a:t>
            </a:r>
            <a:r>
              <a:rPr lang="ru-RU" sz="1100">
                <a:solidFill>
                  <a:srgbClr val="0033B3"/>
                </a:solidFill>
                <a:highlight>
                  <a:srgbClr val="FFFFFF"/>
                </a:highlight>
                <a:latin typeface="Courier New"/>
                <a:ea typeface="Courier New"/>
                <a:cs typeface="Courier New"/>
                <a:sym typeface="Courier New"/>
              </a:rPr>
              <a:t>else </a:t>
            </a:r>
            <a:r>
              <a:rPr lang="ru-RU" sz="1100">
                <a:solidFill>
                  <a:srgbClr val="1750EB"/>
                </a:solidFill>
                <a:highlight>
                  <a:srgbClr val="FFFFFF"/>
                </a:highlight>
                <a:latin typeface="Courier New"/>
                <a:ea typeface="Courier New"/>
                <a:cs typeface="Courier New"/>
                <a:sym typeface="Courier New"/>
              </a:rPr>
              <a:t>1.0f</a:t>
            </a:r>
            <a:r>
              <a:rPr lang="ru-RU"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a:solidFill>
                  <a:srgbClr val="080808"/>
                </a:solidFill>
                <a:highlight>
                  <a:srgbClr val="FFFFFF"/>
                </a:highlight>
                <a:latin typeface="Courier New"/>
                <a:ea typeface="Courier New"/>
                <a:cs typeface="Courier New"/>
                <a:sym typeface="Courier New"/>
              </a:rPr>
              <a:t>   </a:t>
            </a:r>
            <a:r>
              <a:rPr lang="ru-RU" sz="1100">
                <a:solidFill>
                  <a:srgbClr val="0033B3"/>
                </a:solidFill>
                <a:highlight>
                  <a:srgbClr val="FFFFFF"/>
                </a:highlight>
                <a:latin typeface="Courier New"/>
                <a:ea typeface="Courier New"/>
                <a:cs typeface="Courier New"/>
                <a:sym typeface="Courier New"/>
              </a:rPr>
              <a:t>return this </a:t>
            </a:r>
            <a:r>
              <a:rPr lang="ru-RU" sz="1100">
                <a:solidFill>
                  <a:srgbClr val="080808"/>
                </a:solidFill>
                <a:highlight>
                  <a:srgbClr val="FFFFFF"/>
                </a:highlight>
                <a:latin typeface="Courier New"/>
                <a:ea typeface="Courier New"/>
                <a:cs typeface="Courier New"/>
                <a:sym typeface="Courier New"/>
              </a:rPr>
              <a:t>then Modifier.graphicsLayer </a:t>
            </a:r>
            <a:r>
              <a:rPr lang="ru-RU" sz="1100" b="1">
                <a:solidFill>
                  <a:srgbClr val="080808"/>
                </a:solidFill>
                <a:highlight>
                  <a:srgbClr val="FFFFFF"/>
                </a:highlight>
                <a:latin typeface="Courier New"/>
                <a:ea typeface="Courier New"/>
                <a:cs typeface="Courier New"/>
                <a:sym typeface="Courier New"/>
              </a:rPr>
              <a:t>{ </a:t>
            </a:r>
            <a:r>
              <a:rPr lang="ru-RU" sz="1100">
                <a:solidFill>
                  <a:srgbClr val="0033B3"/>
                </a:solidFill>
                <a:highlight>
                  <a:srgbClr val="FFFFFF"/>
                </a:highlight>
                <a:latin typeface="Courier New"/>
                <a:ea typeface="Courier New"/>
                <a:cs typeface="Courier New"/>
                <a:sym typeface="Courier New"/>
              </a:rPr>
              <a:t>this</a:t>
            </a:r>
            <a:r>
              <a:rPr lang="ru-RU" sz="1100">
                <a:solidFill>
                  <a:srgbClr val="080808"/>
                </a:solidFill>
                <a:highlight>
                  <a:srgbClr val="FFFFFF"/>
                </a:highlight>
                <a:latin typeface="Courier New"/>
                <a:ea typeface="Courier New"/>
                <a:cs typeface="Courier New"/>
                <a:sym typeface="Courier New"/>
              </a:rPr>
              <a:t>.alpha = </a:t>
            </a:r>
            <a:r>
              <a:rPr lang="ru-RU" sz="1100">
                <a:highlight>
                  <a:srgbClr val="FFFFFF"/>
                </a:highlight>
                <a:latin typeface="Courier New"/>
                <a:ea typeface="Courier New"/>
                <a:cs typeface="Courier New"/>
                <a:sym typeface="Courier New"/>
              </a:rPr>
              <a:t>alpha </a:t>
            </a:r>
            <a:r>
              <a:rPr lang="ru-RU" sz="1100" b="1">
                <a:solidFill>
                  <a:srgbClr val="080808"/>
                </a:solidFill>
                <a:highlight>
                  <a:srgbClr val="FFFFFF"/>
                </a:highlight>
                <a:latin typeface="Courier New"/>
                <a:ea typeface="Courier New"/>
                <a:cs typeface="Courier New"/>
                <a:sym typeface="Courier New"/>
              </a:rPr>
              <a:t>}</a:t>
            </a:r>
            <a:endParaRPr sz="11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100">
                <a:solidFill>
                  <a:srgbClr val="080808"/>
                </a:solidFill>
                <a:highlight>
                  <a:srgbClr val="FFFFFF"/>
                </a:highlight>
                <a:latin typeface="Courier New"/>
                <a:ea typeface="Courier New"/>
                <a:cs typeface="Courier New"/>
                <a:sym typeface="Courier New"/>
              </a:rPr>
              <a:t>}</a:t>
            </a:r>
            <a:endParaRPr sz="1100">
              <a:solidFill>
                <a:srgbClr val="080808"/>
              </a:solidFill>
              <a:highlight>
                <a:srgbClr val="FFFFFF"/>
              </a:highlight>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88"/>
        <p:cNvGrpSpPr/>
        <p:nvPr/>
      </p:nvGrpSpPr>
      <p:grpSpPr>
        <a:xfrm>
          <a:off x="0" y="0"/>
          <a:ext cx="0" cy="0"/>
          <a:chOff x="0" y="0"/>
          <a:chExt cx="0" cy="0"/>
        </a:xfrm>
      </p:grpSpPr>
      <p:sp>
        <p:nvSpPr>
          <p:cNvPr id="589" name="Google Shape;589;g31703bf4b80_0_4"/>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 Управление списком состояний</a:t>
            </a:r>
            <a:endParaRPr>
              <a:solidFill>
                <a:srgbClr val="4A86E8"/>
              </a:solidFill>
            </a:endParaRPr>
          </a:p>
        </p:txBody>
      </p:sp>
      <p:sp>
        <p:nvSpPr>
          <p:cNvPr id="590" name="Google Shape;590;g31703bf4b80_0_4"/>
          <p:cNvSpPr txBox="1"/>
          <p:nvPr/>
        </p:nvSpPr>
        <p:spPr>
          <a:xfrm>
            <a:off x="324975" y="1389525"/>
            <a:ext cx="113526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500" b="1">
                <a:solidFill>
                  <a:srgbClr val="4A86E8"/>
                </a:solidFill>
                <a:highlight>
                  <a:srgbClr val="FFFFFF"/>
                </a:highlight>
                <a:latin typeface="Roboto"/>
                <a:ea typeface="Roboto"/>
                <a:cs typeface="Roboto"/>
                <a:sym typeface="Roboto"/>
              </a:rPr>
              <a:t>Column и Row</a:t>
            </a: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r>
              <a:rPr lang="ru-RU" sz="1500" b="1">
                <a:solidFill>
                  <a:srgbClr val="4A86E8"/>
                </a:solidFill>
                <a:highlight>
                  <a:srgbClr val="FFFFFF"/>
                </a:highlight>
                <a:latin typeface="Roboto"/>
                <a:ea typeface="Roboto"/>
                <a:cs typeface="Roboto"/>
                <a:sym typeface="Roboto"/>
              </a:rPr>
              <a:t>При работе со контейнерами Column и Row программную прокрутку можно выполнить с помощью функций объекта ScrollState:</a:t>
            </a: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r>
              <a:rPr lang="ru-RU" sz="1500" b="1">
                <a:solidFill>
                  <a:srgbClr val="4A86E8"/>
                </a:solidFill>
                <a:highlight>
                  <a:srgbClr val="FFFFFF"/>
                </a:highlight>
                <a:latin typeface="Roboto"/>
                <a:ea typeface="Roboto"/>
                <a:cs typeface="Roboto"/>
                <a:sym typeface="Roboto"/>
              </a:rPr>
              <a:t>animateScrollTo(value: Int) - плавная прокрутка до указанной позиции пикселя в списке с использованием анимации</a:t>
            </a: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r>
              <a:rPr lang="ru-RU" sz="1500" b="1">
                <a:solidFill>
                  <a:srgbClr val="4A86E8"/>
                </a:solidFill>
                <a:highlight>
                  <a:srgbClr val="FFFFFF"/>
                </a:highlight>
                <a:latin typeface="Roboto"/>
                <a:ea typeface="Roboto"/>
                <a:cs typeface="Roboto"/>
                <a:sym typeface="Roboto"/>
              </a:rPr>
              <a:t>scrollTo(value: Int) - мгновенная прокрутка до указанной позиции пикселя</a:t>
            </a:r>
            <a:endParaRPr sz="1500" b="1">
              <a:solidFill>
                <a:srgbClr val="4A86E8"/>
              </a:solidFill>
              <a:highlight>
                <a:srgbClr val="FFFFFF"/>
              </a:highlight>
              <a:latin typeface="Roboto"/>
              <a:ea typeface="Roboto"/>
              <a:cs typeface="Roboto"/>
              <a:sym typeface="Roboto"/>
            </a:endParaRPr>
          </a:p>
          <a:p>
            <a:pPr marL="0" lvl="0" indent="0" algn="l" rtl="0">
              <a:spcBef>
                <a:spcPts val="0"/>
              </a:spcBef>
              <a:spcAft>
                <a:spcPts val="0"/>
              </a:spcAft>
              <a:buNone/>
            </a:pPr>
            <a:endParaRPr sz="1500" b="1">
              <a:solidFill>
                <a:srgbClr val="4A86E8"/>
              </a:solidFill>
              <a:highlight>
                <a:srgbClr val="FFFFFF"/>
              </a:highlight>
              <a:latin typeface="Roboto"/>
              <a:ea typeface="Roboto"/>
              <a:cs typeface="Roboto"/>
              <a:sym typeface="Roboto"/>
            </a:endParaRPr>
          </a:p>
        </p:txBody>
      </p:sp>
      <p:sp>
        <p:nvSpPr>
          <p:cNvPr id="591" name="Google Shape;591;g31703bf4b80_0_4"/>
          <p:cNvSpPr txBox="1"/>
          <p:nvPr/>
        </p:nvSpPr>
        <p:spPr>
          <a:xfrm>
            <a:off x="324975" y="3303725"/>
            <a:ext cx="11189700" cy="162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ru-RU" b="1">
                <a:solidFill>
                  <a:srgbClr val="080808"/>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LazyColumn и LazyRow</a:t>
            </a:r>
            <a:endParaRPr b="1">
              <a:solidFill>
                <a:srgbClr val="080808"/>
              </a:solidFill>
              <a:latin typeface="Roboto"/>
              <a:ea typeface="Roboto"/>
              <a:cs typeface="Roboto"/>
              <a:sym typeface="Roboto"/>
            </a:endParaRPr>
          </a:p>
          <a:p>
            <a:pPr marL="0" lvl="0" indent="0" algn="l" rtl="0">
              <a:lnSpc>
                <a:spcPct val="156000"/>
              </a:lnSpc>
              <a:spcBef>
                <a:spcPts val="1200"/>
              </a:spcBef>
              <a:spcAft>
                <a:spcPts val="0"/>
              </a:spcAft>
              <a:buNone/>
            </a:pPr>
            <a:r>
              <a:rPr lang="ru-RU" sz="1300" b="1">
                <a:solidFill>
                  <a:srgbClr val="080808"/>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Для программной прокрутки списков LazyColumn и LazyRow применяются функции объекта LazyListState, который можно получить с помощью вызова функции rememberLazyListState():</a:t>
            </a:r>
            <a:endParaRPr sz="1300" b="1">
              <a:solidFill>
                <a:srgbClr val="080808"/>
              </a:solidFill>
              <a:latin typeface="Roboto"/>
              <a:ea typeface="Roboto"/>
              <a:cs typeface="Roboto"/>
              <a:sym typeface="Roboto"/>
            </a:endParaRPr>
          </a:p>
          <a:p>
            <a:pPr marL="0" lvl="0" indent="0" algn="l" rtl="0">
              <a:spcBef>
                <a:spcPts val="1200"/>
              </a:spcBef>
              <a:spcAft>
                <a:spcPts val="0"/>
              </a:spcAft>
              <a:buNone/>
            </a:pPr>
            <a:endParaRPr sz="1700" b="1">
              <a:solidFill>
                <a:srgbClr val="080808"/>
              </a:solidFill>
              <a:highlight>
                <a:srgbClr val="FFFFFF"/>
              </a:highlight>
              <a:latin typeface="Roboto"/>
              <a:ea typeface="Roboto"/>
              <a:cs typeface="Roboto"/>
              <a:sym typeface="Roboto"/>
            </a:endParaRPr>
          </a:p>
        </p:txBody>
      </p:sp>
      <p:sp>
        <p:nvSpPr>
          <p:cNvPr id="592" name="Google Shape;592;g31703bf4b80_0_4"/>
          <p:cNvSpPr txBox="1"/>
          <p:nvPr/>
        </p:nvSpPr>
        <p:spPr>
          <a:xfrm>
            <a:off x="324975" y="5288100"/>
            <a:ext cx="6277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LazyColumn {</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   items(</a:t>
            </a:r>
            <a:r>
              <a:rPr lang="ru-RU" sz="1800" b="1">
                <a:solidFill>
                  <a:srgbClr val="4A86E8"/>
                </a:solidFill>
                <a:highlight>
                  <a:srgbClr val="FFFFFF"/>
                </a:highlight>
                <a:latin typeface="Courier New"/>
                <a:ea typeface="Courier New"/>
                <a:cs typeface="Courier New"/>
                <a:sym typeface="Courier New"/>
              </a:rPr>
              <a:t>count = </a:t>
            </a:r>
            <a:r>
              <a:rPr lang="ru-RU" sz="1800" b="1">
                <a:solidFill>
                  <a:srgbClr val="1750EB"/>
                </a:solidFill>
                <a:highlight>
                  <a:srgbClr val="FFFFFF"/>
                </a:highlight>
                <a:latin typeface="Courier New"/>
                <a:ea typeface="Courier New"/>
                <a:cs typeface="Courier New"/>
                <a:sym typeface="Courier New"/>
              </a:rPr>
              <a:t>100</a:t>
            </a:r>
            <a:r>
              <a:rPr lang="ru-RU" sz="1800" b="1">
                <a:solidFill>
                  <a:srgbClr val="080808"/>
                </a:solidFill>
                <a:highlight>
                  <a:srgbClr val="FFFFFF"/>
                </a:highlight>
                <a:latin typeface="Courier New"/>
                <a:ea typeface="Courier New"/>
                <a:cs typeface="Courier New"/>
                <a:sym typeface="Courier New"/>
              </a:rPr>
              <a:t>) { </a:t>
            </a:r>
            <a:r>
              <a:rPr lang="ru-RU" sz="1800" b="1">
                <a:highlight>
                  <a:srgbClr val="FFFFFF"/>
                </a:highlight>
                <a:latin typeface="Courier New"/>
                <a:ea typeface="Courier New"/>
                <a:cs typeface="Courier New"/>
                <a:sym typeface="Courier New"/>
              </a:rPr>
              <a:t>index </a:t>
            </a:r>
            <a:r>
              <a:rPr lang="ru-RU" sz="1800" b="1">
                <a:solidFill>
                  <a:srgbClr val="080808"/>
                </a:solidFill>
                <a:highlight>
                  <a:srgbClr val="FFFFFF"/>
                </a:highlight>
                <a:latin typeface="Courier New"/>
                <a:ea typeface="Courier New"/>
                <a:cs typeface="Courier New"/>
                <a:sym typeface="Courier New"/>
              </a:rPr>
              <a:t>-&gt;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       Text(</a:t>
            </a:r>
            <a:r>
              <a:rPr lang="ru-RU" sz="1800" b="1">
                <a:solidFill>
                  <a:srgbClr val="067D17"/>
                </a:solidFill>
                <a:highlight>
                  <a:srgbClr val="FFFFFF"/>
                </a:highlight>
                <a:latin typeface="Courier New"/>
                <a:ea typeface="Courier New"/>
                <a:cs typeface="Courier New"/>
                <a:sym typeface="Courier New"/>
              </a:rPr>
              <a:t>"Item #</a:t>
            </a:r>
            <a:r>
              <a:rPr lang="ru-RU" sz="1800" b="1">
                <a:solidFill>
                  <a:srgbClr val="0037A6"/>
                </a:solidFill>
                <a:highlight>
                  <a:srgbClr val="FFFFFF"/>
                </a:highlight>
                <a:latin typeface="Courier New"/>
                <a:ea typeface="Courier New"/>
                <a:cs typeface="Courier New"/>
                <a:sym typeface="Courier New"/>
              </a:rPr>
              <a:t>$</a:t>
            </a:r>
            <a:r>
              <a:rPr lang="ru-RU" sz="1800" b="1">
                <a:solidFill>
                  <a:srgbClr val="080808"/>
                </a:solidFill>
                <a:highlight>
                  <a:srgbClr val="FFFFFF"/>
                </a:highlight>
                <a:latin typeface="Courier New"/>
                <a:ea typeface="Courier New"/>
                <a:cs typeface="Courier New"/>
                <a:sym typeface="Courier New"/>
              </a:rPr>
              <a:t>index</a:t>
            </a:r>
            <a:r>
              <a:rPr lang="ru-RU" sz="1800" b="1">
                <a:solidFill>
                  <a:srgbClr val="067D17"/>
                </a:solidFill>
                <a:highlight>
                  <a:srgbClr val="FFFFFF"/>
                </a:highlight>
                <a:latin typeface="Courier New"/>
                <a:ea typeface="Courier New"/>
                <a:cs typeface="Courier New"/>
                <a:sym typeface="Courier New"/>
              </a:rPr>
              <a:t>"</a:t>
            </a:r>
            <a:r>
              <a:rPr lang="ru-RU"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   }</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p:txBody>
      </p:sp>
      <p:sp>
        <p:nvSpPr>
          <p:cNvPr id="593" name="Google Shape;593;g31703bf4b80_0_4"/>
          <p:cNvSpPr txBox="1"/>
          <p:nvPr/>
        </p:nvSpPr>
        <p:spPr>
          <a:xfrm>
            <a:off x="6602175" y="5137025"/>
            <a:ext cx="53928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LazyRow {</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   items(</a:t>
            </a:r>
            <a:r>
              <a:rPr lang="ru-RU" sz="1800" b="1">
                <a:solidFill>
                  <a:srgbClr val="4A86E8"/>
                </a:solidFill>
                <a:highlight>
                  <a:srgbClr val="FFFFFF"/>
                </a:highlight>
                <a:latin typeface="Courier New"/>
                <a:ea typeface="Courier New"/>
                <a:cs typeface="Courier New"/>
                <a:sym typeface="Courier New"/>
              </a:rPr>
              <a:t>count = </a:t>
            </a:r>
            <a:r>
              <a:rPr lang="ru-RU" sz="1800" b="1">
                <a:solidFill>
                  <a:srgbClr val="1750EB"/>
                </a:solidFill>
                <a:highlight>
                  <a:srgbClr val="FFFFFF"/>
                </a:highlight>
                <a:latin typeface="Courier New"/>
                <a:ea typeface="Courier New"/>
                <a:cs typeface="Courier New"/>
                <a:sym typeface="Courier New"/>
              </a:rPr>
              <a:t>100</a:t>
            </a:r>
            <a:r>
              <a:rPr lang="ru-RU" sz="1800" b="1">
                <a:solidFill>
                  <a:srgbClr val="080808"/>
                </a:solidFill>
                <a:highlight>
                  <a:srgbClr val="FFFFFF"/>
                </a:highlight>
                <a:latin typeface="Courier New"/>
                <a:ea typeface="Courier New"/>
                <a:cs typeface="Courier New"/>
                <a:sym typeface="Courier New"/>
              </a:rPr>
              <a:t>) { </a:t>
            </a:r>
            <a:r>
              <a:rPr lang="ru-RU" sz="1800" b="1">
                <a:highlight>
                  <a:srgbClr val="FFFFFF"/>
                </a:highlight>
                <a:latin typeface="Courier New"/>
                <a:ea typeface="Courier New"/>
                <a:cs typeface="Courier New"/>
                <a:sym typeface="Courier New"/>
              </a:rPr>
              <a:t>index </a:t>
            </a:r>
            <a:r>
              <a:rPr lang="ru-RU" sz="1800" b="1">
                <a:solidFill>
                  <a:srgbClr val="080808"/>
                </a:solidFill>
                <a:highlight>
                  <a:srgbClr val="FFFFFF"/>
                </a:highlight>
                <a:latin typeface="Courier New"/>
                <a:ea typeface="Courier New"/>
                <a:cs typeface="Courier New"/>
                <a:sym typeface="Courier New"/>
              </a:rPr>
              <a:t>-&gt;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       Text(</a:t>
            </a:r>
            <a:r>
              <a:rPr lang="ru-RU" sz="1800" b="1">
                <a:solidFill>
                  <a:srgbClr val="067D17"/>
                </a:solidFill>
                <a:highlight>
                  <a:srgbClr val="FFFFFF"/>
                </a:highlight>
                <a:latin typeface="Courier New"/>
                <a:ea typeface="Courier New"/>
                <a:cs typeface="Courier New"/>
                <a:sym typeface="Courier New"/>
              </a:rPr>
              <a:t>"Item #</a:t>
            </a:r>
            <a:r>
              <a:rPr lang="ru-RU" sz="1800" b="1">
                <a:solidFill>
                  <a:srgbClr val="0037A6"/>
                </a:solidFill>
                <a:highlight>
                  <a:srgbClr val="FFFFFF"/>
                </a:highlight>
                <a:latin typeface="Courier New"/>
                <a:ea typeface="Courier New"/>
                <a:cs typeface="Courier New"/>
                <a:sym typeface="Courier New"/>
              </a:rPr>
              <a:t>$</a:t>
            </a:r>
            <a:r>
              <a:rPr lang="ru-RU" sz="1800" b="1">
                <a:highlight>
                  <a:srgbClr val="FFFFFF"/>
                </a:highlight>
                <a:latin typeface="Courier New"/>
                <a:ea typeface="Courier New"/>
                <a:cs typeface="Courier New"/>
                <a:sym typeface="Courier New"/>
              </a:rPr>
              <a:t>index</a:t>
            </a:r>
            <a:r>
              <a:rPr lang="ru-RU" sz="1800" b="1">
                <a:solidFill>
                  <a:srgbClr val="067D17"/>
                </a:solidFill>
                <a:highlight>
                  <a:srgbClr val="FFFFFF"/>
                </a:highlight>
                <a:latin typeface="Courier New"/>
                <a:ea typeface="Courier New"/>
                <a:cs typeface="Courier New"/>
                <a:sym typeface="Courier New"/>
              </a:rPr>
              <a:t>"</a:t>
            </a:r>
            <a:r>
              <a:rPr lang="ru-RU"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   }</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98"/>
        <p:cNvGrpSpPr/>
        <p:nvPr/>
      </p:nvGrpSpPr>
      <p:grpSpPr>
        <a:xfrm>
          <a:off x="0" y="0"/>
          <a:ext cx="0" cy="0"/>
          <a:chOff x="0" y="0"/>
          <a:chExt cx="0" cy="0"/>
        </a:xfrm>
      </p:grpSpPr>
      <p:sp>
        <p:nvSpPr>
          <p:cNvPr id="599" name="Google Shape;599;g31703bf4b80_0_63"/>
          <p:cNvSpPr txBox="1"/>
          <p:nvPr/>
        </p:nvSpPr>
        <p:spPr>
          <a:xfrm>
            <a:off x="274320" y="290822"/>
            <a:ext cx="11667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a:solidFill>
                  <a:schemeClr val="dk1"/>
                </a:solidFill>
                <a:latin typeface="Roboto"/>
                <a:ea typeface="Roboto"/>
                <a:cs typeface="Roboto"/>
                <a:sym typeface="Roboto"/>
              </a:rPr>
              <a:t>Профилирование </a:t>
            </a:r>
            <a:r>
              <a:rPr lang="ru-RU" sz="3200" b="1">
                <a:solidFill>
                  <a:srgbClr val="4A86E8"/>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@Composable</a:t>
            </a:r>
            <a:r>
              <a:rPr lang="ru-RU" sz="3200" b="1">
                <a:solidFill>
                  <a:schemeClr val="dk1"/>
                </a:solidFill>
                <a:latin typeface="Roboto"/>
                <a:ea typeface="Roboto"/>
                <a:cs typeface="Roboto"/>
                <a:sym typeface="Roboto"/>
              </a:rPr>
              <a:t> функций</a:t>
            </a:r>
            <a:endParaRPr>
              <a:solidFill>
                <a:srgbClr val="4A86E8"/>
              </a:solidFill>
            </a:endParaRPr>
          </a:p>
        </p:txBody>
      </p:sp>
      <p:pic>
        <p:nvPicPr>
          <p:cNvPr id="600" name="Google Shape;600;g31703bf4b80_0_63"/>
          <p:cNvPicPr preferRelativeResize="0"/>
          <p:nvPr/>
        </p:nvPicPr>
        <p:blipFill>
          <a:blip r:embed="rId4">
            <a:alphaModFix/>
          </a:blip>
          <a:stretch>
            <a:fillRect/>
          </a:stretch>
        </p:blipFill>
        <p:spPr>
          <a:xfrm>
            <a:off x="7394675" y="2087550"/>
            <a:ext cx="1316775" cy="764725"/>
          </a:xfrm>
          <a:prstGeom prst="rect">
            <a:avLst/>
          </a:prstGeom>
          <a:noFill/>
          <a:ln>
            <a:noFill/>
          </a:ln>
        </p:spPr>
      </p:pic>
      <p:sp>
        <p:nvSpPr>
          <p:cNvPr id="601" name="Google Shape;601;g31703bf4b80_0_63"/>
          <p:cNvSpPr txBox="1"/>
          <p:nvPr/>
        </p:nvSpPr>
        <p:spPr>
          <a:xfrm>
            <a:off x="205651" y="2370883"/>
            <a:ext cx="7134900" cy="425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ru-RU" sz="1200">
                <a:solidFill>
                  <a:srgbClr val="202124"/>
                </a:solidFill>
                <a:highlight>
                  <a:srgbClr val="FFFFFF"/>
                </a:highlight>
                <a:latin typeface="Roboto"/>
                <a:ea typeface="Roboto"/>
                <a:cs typeface="Roboto"/>
                <a:sym typeface="Roboto"/>
              </a:rPr>
              <a:t>Чтобы запустить инспектор макетов, </a:t>
            </a:r>
            <a:r>
              <a:rPr lang="ru-RU" sz="1200">
                <a:solidFill>
                  <a:srgbClr val="4A86E8"/>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запустите приложение</a:t>
            </a:r>
            <a:r>
              <a:rPr lang="ru-RU" sz="1200">
                <a:solidFill>
                  <a:srgbClr val="202124"/>
                </a:solidFill>
                <a:highlight>
                  <a:srgbClr val="FFFFFF"/>
                </a:highlight>
                <a:latin typeface="Roboto"/>
                <a:ea typeface="Roboto"/>
                <a:cs typeface="Roboto"/>
                <a:sym typeface="Roboto"/>
              </a:rPr>
              <a:t> , перейдите в окно </a:t>
            </a:r>
            <a:r>
              <a:rPr lang="ru-RU" sz="1200">
                <a:solidFill>
                  <a:srgbClr val="202124"/>
                </a:solidFill>
                <a:highlight>
                  <a:srgbClr val="FFFFFF"/>
                </a:highlight>
              </a:rPr>
              <a:t> </a:t>
            </a:r>
            <a:r>
              <a:rPr lang="ru-RU" sz="1200" b="1">
                <a:solidFill>
                  <a:srgbClr val="202124"/>
                </a:solidFill>
                <a:highlight>
                  <a:srgbClr val="FFFFFF"/>
                </a:highlight>
              </a:rPr>
              <a:t>Running Devices</a:t>
            </a:r>
            <a:r>
              <a:rPr lang="ru-RU" sz="1200" b="1">
                <a:solidFill>
                  <a:srgbClr val="202124"/>
                </a:solidFill>
                <a:highlight>
                  <a:srgbClr val="FFFFFF"/>
                </a:highlight>
                <a:latin typeface="Roboto"/>
                <a:ea typeface="Roboto"/>
                <a:cs typeface="Roboto"/>
                <a:sym typeface="Roboto"/>
              </a:rPr>
              <a:t> </a:t>
            </a:r>
            <a:r>
              <a:rPr lang="ru-RU" sz="1200">
                <a:solidFill>
                  <a:srgbClr val="202124"/>
                </a:solidFill>
                <a:highlight>
                  <a:srgbClr val="FFFFFF"/>
                </a:highlight>
                <a:latin typeface="Roboto"/>
                <a:ea typeface="Roboto"/>
                <a:cs typeface="Roboto"/>
                <a:sym typeface="Roboto"/>
              </a:rPr>
              <a:t>и нажмите </a:t>
            </a:r>
            <a:r>
              <a:rPr lang="ru-RU" sz="1200" b="1">
                <a:solidFill>
                  <a:srgbClr val="202124"/>
                </a:solidFill>
                <a:highlight>
                  <a:srgbClr val="FFFFFF"/>
                </a:highlight>
              </a:rPr>
              <a:t>Toggle Layout Inspector</a:t>
            </a:r>
            <a:r>
              <a:rPr lang="ru-RU" sz="1200" b="1">
                <a:solidFill>
                  <a:srgbClr val="202124"/>
                </a:solidFill>
                <a:highlight>
                  <a:srgbClr val="FFFFFF"/>
                </a:highlight>
                <a:latin typeface="Roboto"/>
                <a:ea typeface="Roboto"/>
                <a:cs typeface="Roboto"/>
                <a:sym typeface="Roboto"/>
              </a:rPr>
              <a:t>.</a:t>
            </a:r>
            <a:r>
              <a:rPr lang="ru-RU" sz="1200">
                <a:solidFill>
                  <a:srgbClr val="202124"/>
                </a:solidFill>
                <a:highlight>
                  <a:srgbClr val="FFFFFF"/>
                </a:highlight>
                <a:latin typeface="Roboto"/>
                <a:ea typeface="Roboto"/>
                <a:cs typeface="Roboto"/>
                <a:sym typeface="Roboto"/>
              </a:rPr>
              <a:t>  . Если вы переключаетесь между несколькими устройствами или проектами, инспектор макетов автоматически подключается к отлаживаемым процессам, выполняющимся на переднем плане подключенного устройства.</a:t>
            </a:r>
            <a:endParaRPr sz="120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ru-RU" sz="1200">
                <a:solidFill>
                  <a:srgbClr val="202124"/>
                </a:solidFill>
                <a:highlight>
                  <a:srgbClr val="FFFFFF"/>
                </a:highlight>
                <a:latin typeface="Roboto"/>
                <a:ea typeface="Roboto"/>
                <a:cs typeface="Roboto"/>
                <a:sym typeface="Roboto"/>
              </a:rPr>
              <a:t>Вот как можно выполнить некоторые распространенные задачи:</a:t>
            </a:r>
            <a:endParaRPr sz="1200">
              <a:solidFill>
                <a:srgbClr val="202124"/>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ru-RU" sz="1200">
                <a:solidFill>
                  <a:srgbClr val="202124"/>
                </a:solidFill>
                <a:highlight>
                  <a:srgbClr val="FFFFFF"/>
                </a:highlight>
                <a:latin typeface="Roboto"/>
                <a:ea typeface="Roboto"/>
                <a:cs typeface="Roboto"/>
                <a:sym typeface="Roboto"/>
              </a:rPr>
              <a:t>Чтобы просмотреть иерархию и проверить свойства каждого представления, используйте окна инструментов </a:t>
            </a:r>
            <a:r>
              <a:rPr lang="ru-RU" sz="1200" b="1">
                <a:solidFill>
                  <a:srgbClr val="202124"/>
                </a:solidFill>
                <a:highlight>
                  <a:srgbClr val="FFFFFF"/>
                </a:highlight>
              </a:rPr>
              <a:t>Component Tree</a:t>
            </a:r>
            <a:r>
              <a:rPr lang="ru-RU" sz="1200">
                <a:solidFill>
                  <a:srgbClr val="202124"/>
                </a:solidFill>
                <a:highlight>
                  <a:srgbClr val="FFFFFF"/>
                </a:highlight>
                <a:latin typeface="Roboto"/>
                <a:ea typeface="Roboto"/>
                <a:cs typeface="Roboto"/>
                <a:sym typeface="Roboto"/>
              </a:rPr>
              <a:t> и </a:t>
            </a:r>
            <a:r>
              <a:rPr lang="ru-RU" sz="1200" b="1">
                <a:solidFill>
                  <a:srgbClr val="202124"/>
                </a:solidFill>
                <a:highlight>
                  <a:srgbClr val="FFFFFF"/>
                </a:highlight>
              </a:rPr>
              <a:t>Attributes</a:t>
            </a:r>
            <a:r>
              <a:rPr lang="ru-RU" sz="1200">
                <a:solidFill>
                  <a:srgbClr val="202124"/>
                </a:solidFill>
                <a:highlight>
                  <a:srgbClr val="FFFFFF"/>
                </a:highlight>
                <a:latin typeface="Roboto"/>
                <a:ea typeface="Roboto"/>
                <a:cs typeface="Roboto"/>
                <a:sym typeface="Roboto"/>
              </a:rPr>
              <a:t>. Инспектору макета может потребоваться перезапуск действия для доступа к атрибутам. Дополнительные сведения см. в </a:t>
            </a:r>
            <a:r>
              <a:rPr lang="ru-RU" sz="1200">
                <a:solidFill>
                  <a:srgbClr val="4A86E8"/>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разделе Просмотр проверки атрибутов</a:t>
            </a:r>
            <a:r>
              <a:rPr lang="ru-RU"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ru-RU" sz="1200">
                <a:solidFill>
                  <a:srgbClr val="202124"/>
                </a:solidFill>
                <a:highlight>
                  <a:srgbClr val="FFFFFF"/>
                </a:highlight>
                <a:latin typeface="Roboto"/>
                <a:ea typeface="Roboto"/>
                <a:cs typeface="Roboto"/>
                <a:sym typeface="Roboto"/>
              </a:rPr>
              <a:t>Чтобы выбрать представления, щелкнув один раз непосредственно по представлениям, или перейти к коду, дважды щелкнув представления, включите </a:t>
            </a:r>
            <a:r>
              <a:rPr lang="ru-RU" sz="1200" b="1">
                <a:solidFill>
                  <a:srgbClr val="202124"/>
                </a:solidFill>
                <a:highlight>
                  <a:srgbClr val="FFFFFF"/>
                </a:highlight>
                <a:latin typeface="Roboto"/>
                <a:ea typeface="Roboto"/>
                <a:cs typeface="Roboto"/>
                <a:sym typeface="Roboto"/>
              </a:rPr>
              <a:t>Toggle Deep Inspect.</a:t>
            </a:r>
            <a:r>
              <a:rPr lang="ru-RU"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ru-RU" sz="1200">
                <a:solidFill>
                  <a:srgbClr val="202124"/>
                </a:solidFill>
                <a:highlight>
                  <a:srgbClr val="FFFFFF"/>
                </a:highlight>
                <a:latin typeface="Roboto"/>
                <a:ea typeface="Roboto"/>
                <a:cs typeface="Roboto"/>
                <a:sym typeface="Roboto"/>
              </a:rPr>
              <a:t>Чтобы взаимодействовать с приложением, отключите </a:t>
            </a:r>
            <a:r>
              <a:rPr lang="ru-RU" sz="1200" b="1">
                <a:solidFill>
                  <a:srgbClr val="202124"/>
                </a:solidFill>
                <a:highlight>
                  <a:srgbClr val="FFFFFF"/>
                </a:highlight>
                <a:latin typeface="Roboto"/>
                <a:ea typeface="Roboto"/>
                <a:cs typeface="Roboto"/>
                <a:sym typeface="Roboto"/>
              </a:rPr>
              <a:t>Toggle Deep Inspect.</a:t>
            </a:r>
            <a:r>
              <a:rPr lang="ru-RU"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ru-RU" sz="1200">
                <a:solidFill>
                  <a:srgbClr val="202124"/>
                </a:solidFill>
                <a:highlight>
                  <a:srgbClr val="FFFFFF"/>
                </a:highlight>
                <a:latin typeface="Roboto"/>
                <a:ea typeface="Roboto"/>
                <a:cs typeface="Roboto"/>
                <a:sym typeface="Roboto"/>
              </a:rPr>
              <a:t>Чтобы проверить физические устройства, включите </a:t>
            </a:r>
            <a:r>
              <a:rPr lang="ru-RU" sz="1200">
                <a:solidFill>
                  <a:srgbClr val="4A86E8"/>
                </a:solidFill>
                <a:highlight>
                  <a:srgbClr val="FFFFFF"/>
                </a:highlight>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зеркалирование устройств</a:t>
            </a:r>
            <a:r>
              <a:rPr lang="ru-RU"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r>
              <a:rPr lang="ru-RU" sz="1200">
                <a:solidFill>
                  <a:srgbClr val="202124"/>
                </a:solidFill>
                <a:highlight>
                  <a:srgbClr val="FFFFFF"/>
                </a:highlight>
                <a:latin typeface="Roboto"/>
                <a:ea typeface="Roboto"/>
                <a:cs typeface="Roboto"/>
                <a:sym typeface="Roboto"/>
              </a:rPr>
              <a:t>Чтобы включить обновления в режиме реального времени при обновлении пользовательского интерфейса вашего приложения, убедитесь, что </a:t>
            </a:r>
            <a:r>
              <a:rPr lang="ru-RU" sz="1200">
                <a:solidFill>
                  <a:srgbClr val="4A86E8"/>
                </a:solidFill>
                <a:highlight>
                  <a:srgbClr val="FFFFFF"/>
                </a:highlight>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функция Live Edit</a:t>
            </a:r>
            <a:r>
              <a:rPr lang="ru-RU" sz="1200">
                <a:solidFill>
                  <a:srgbClr val="202124"/>
                </a:solidFill>
                <a:highlight>
                  <a:srgbClr val="FFFFFF"/>
                </a:highlight>
                <a:latin typeface="Roboto"/>
                <a:ea typeface="Roboto"/>
                <a:cs typeface="Roboto"/>
                <a:sym typeface="Roboto"/>
              </a:rPr>
              <a:t> включена.</a:t>
            </a:r>
            <a:endParaRPr sz="1200">
              <a:solidFill>
                <a:srgbClr val="202124"/>
              </a:solidFill>
              <a:highlight>
                <a:srgbClr val="FFFFFF"/>
              </a:highlight>
              <a:latin typeface="Roboto"/>
              <a:ea typeface="Roboto"/>
              <a:cs typeface="Roboto"/>
              <a:sym typeface="Roboto"/>
            </a:endParaRPr>
          </a:p>
          <a:p>
            <a:pPr marL="0" lvl="0" indent="0" algn="l" rtl="0">
              <a:lnSpc>
                <a:spcPct val="115000"/>
              </a:lnSpc>
              <a:spcBef>
                <a:spcPts val="900"/>
              </a:spcBef>
              <a:spcAft>
                <a:spcPts val="900"/>
              </a:spcAft>
              <a:buNone/>
            </a:pPr>
            <a:r>
              <a:rPr lang="ru-RU" sz="1200">
                <a:solidFill>
                  <a:srgbClr val="202124"/>
                </a:solidFill>
                <a:highlight>
                  <a:srgbClr val="FFFFFF"/>
                </a:highlight>
                <a:latin typeface="Roboto"/>
                <a:ea typeface="Roboto"/>
                <a:cs typeface="Roboto"/>
                <a:sym typeface="Roboto"/>
              </a:rPr>
              <a:t>Чтобы использовать </a:t>
            </a:r>
            <a:r>
              <a:rPr lang="ru-RU" sz="1200">
                <a:solidFill>
                  <a:srgbClr val="4A86E8"/>
                </a:solidFill>
                <a:highlight>
                  <a:srgbClr val="FFFFFF"/>
                </a:highlight>
                <a:uFill>
                  <a:noFill/>
                </a:uFill>
                <a:latin typeface="Roboto"/>
                <a:ea typeface="Roboto"/>
                <a:cs typeface="Roboto"/>
                <a:sym typeface="Roboto"/>
                <a:hlinkClick r:id="rId9">
                  <a:extLst>
                    <a:ext uri="{A12FA001-AC4F-418D-AE19-62706E023703}">
                      <ahyp:hlinkClr xmlns:ahyp="http://schemas.microsoft.com/office/drawing/2018/hyperlinkcolor" val="tx"/>
                    </a:ext>
                  </a:extLst>
                </a:hlinkClick>
              </a:rPr>
              <a:t>3D-режим</a:t>
            </a:r>
            <a:r>
              <a:rPr lang="ru-RU" sz="1200">
                <a:solidFill>
                  <a:srgbClr val="202124"/>
                </a:solidFill>
                <a:highlight>
                  <a:srgbClr val="FFFFFF"/>
                </a:highlight>
                <a:latin typeface="Roboto"/>
                <a:ea typeface="Roboto"/>
                <a:cs typeface="Roboto"/>
                <a:sym typeface="Roboto"/>
              </a:rPr>
              <a:t> , сделайте снимок Layout Inspector.  а затем нажмите </a:t>
            </a:r>
            <a:r>
              <a:rPr lang="ru-RU" sz="1200" b="1">
                <a:solidFill>
                  <a:srgbClr val="202124"/>
                </a:solidFill>
                <a:highlight>
                  <a:srgbClr val="FFFFFF"/>
                </a:highlight>
              </a:rPr>
              <a:t>3D Mode</a:t>
            </a:r>
            <a:r>
              <a:rPr lang="ru-RU"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p:txBody>
      </p:sp>
      <p:pic>
        <p:nvPicPr>
          <p:cNvPr id="602" name="Google Shape;602;g31703bf4b80_0_63"/>
          <p:cNvPicPr preferRelativeResize="0"/>
          <p:nvPr/>
        </p:nvPicPr>
        <p:blipFill>
          <a:blip r:embed="rId10">
            <a:alphaModFix/>
          </a:blip>
          <a:stretch>
            <a:fillRect/>
          </a:stretch>
        </p:blipFill>
        <p:spPr>
          <a:xfrm>
            <a:off x="8290018" y="136400"/>
            <a:ext cx="3818257" cy="6490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p:nvPr/>
        </p:nvSpPr>
        <p:spPr>
          <a:xfrm>
            <a:off x="3048762" y="565142"/>
            <a:ext cx="60944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b="1" i="0">
                <a:solidFill>
                  <a:srgbClr val="0041A2"/>
                </a:solidFill>
                <a:latin typeface="Roboto"/>
                <a:ea typeface="Roboto"/>
                <a:cs typeface="Roboto"/>
                <a:sym typeface="Roboto"/>
              </a:rPr>
              <a:t>Анимации в Jetpack Compose — Оживляем интерфейс</a:t>
            </a:r>
            <a:endParaRPr/>
          </a:p>
        </p:txBody>
      </p:sp>
      <p:pic>
        <p:nvPicPr>
          <p:cNvPr id="207" name="Google Shape;207;p5" descr="Блок-схема, описывающая дерево решений для выбора подходящего API анимации"/>
          <p:cNvPicPr preferRelativeResize="0"/>
          <p:nvPr/>
        </p:nvPicPr>
        <p:blipFill rotWithShape="1">
          <a:blip r:embed="rId3">
            <a:alphaModFix/>
          </a:blip>
          <a:srcRect/>
          <a:stretch/>
        </p:blipFill>
        <p:spPr>
          <a:xfrm>
            <a:off x="7945681" y="934474"/>
            <a:ext cx="3773258" cy="5709448"/>
          </a:xfrm>
          <a:prstGeom prst="rect">
            <a:avLst/>
          </a:prstGeom>
          <a:noFill/>
          <a:ln>
            <a:noFill/>
          </a:ln>
        </p:spPr>
      </p:pic>
      <p:sp>
        <p:nvSpPr>
          <p:cNvPr id="208" name="Google Shape;208;p5"/>
          <p:cNvSpPr txBox="1"/>
          <p:nvPr/>
        </p:nvSpPr>
        <p:spPr>
          <a:xfrm>
            <a:off x="886968" y="1444753"/>
            <a:ext cx="629793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i="1">
                <a:solidFill>
                  <a:schemeClr val="dk1"/>
                </a:solidFill>
                <a:latin typeface="Roboto"/>
                <a:ea typeface="Roboto"/>
                <a:cs typeface="Roboto"/>
                <a:sym typeface="Roboto"/>
              </a:rPr>
              <a:t>developer.android.com/develop/ui/compose/animation/</a:t>
            </a:r>
            <a:r>
              <a:rPr lang="ru-RU" sz="2800" i="1">
                <a:solidFill>
                  <a:srgbClr val="0041A2"/>
                </a:solidFill>
                <a:latin typeface="Roboto"/>
                <a:ea typeface="Roboto"/>
                <a:cs typeface="Roboto"/>
                <a:sym typeface="Roboto"/>
              </a:rPr>
              <a:t>choose</a:t>
            </a:r>
            <a:r>
              <a:rPr lang="ru-RU" sz="1800" i="1">
                <a:solidFill>
                  <a:schemeClr val="dk1"/>
                </a:solidFill>
                <a:latin typeface="Roboto"/>
                <a:ea typeface="Roboto"/>
                <a:cs typeface="Roboto"/>
                <a:sym typeface="Roboto"/>
              </a:rPr>
              <a:t>-api</a:t>
            </a:r>
            <a:endParaRPr sz="1800">
              <a:solidFill>
                <a:schemeClr val="dk1"/>
              </a:solidFill>
              <a:latin typeface="Montserrat"/>
              <a:ea typeface="Montserrat"/>
              <a:cs typeface="Montserrat"/>
              <a:sym typeface="Montserrat"/>
            </a:endParaRPr>
          </a:p>
        </p:txBody>
      </p:sp>
      <p:graphicFrame>
        <p:nvGraphicFramePr>
          <p:cNvPr id="209" name="Google Shape;209;p5"/>
          <p:cNvGraphicFramePr/>
          <p:nvPr/>
        </p:nvGraphicFramePr>
        <p:xfrm>
          <a:off x="1219453" y="3145599"/>
          <a:ext cx="4876547" cy="954107"/>
        </p:xfrm>
        <a:graphic>
          <a:graphicData uri="http://schemas.openxmlformats.org/presentationml/2006/ole">
            <mc:AlternateContent xmlns:mc="http://schemas.openxmlformats.org/markup-compatibility/2006">
              <mc:Choice xmlns:v="urn:schemas-microsoft-com:vml" Requires="v">
                <p:oleObj r:id="rId4" imgW="4876547" imgH="954107" progId="Package">
                  <p:embed/>
                </p:oleObj>
              </mc:Choice>
              <mc:Fallback>
                <p:oleObj r:id="rId4" imgW="4876547" imgH="954107" progId="Package">
                  <p:embed/>
                  <p:pic>
                    <p:nvPicPr>
                      <p:cNvPr id="209" name="Google Shape;209;p5"/>
                      <p:cNvPicPr preferRelativeResize="0"/>
                      <p:nvPr/>
                    </p:nvPicPr>
                    <p:blipFill rotWithShape="1">
                      <a:blip r:embed="rId5">
                        <a:alphaModFix/>
                      </a:blip>
                      <a:srcRect/>
                      <a:stretch/>
                    </p:blipFill>
                    <p:spPr>
                      <a:xfrm>
                        <a:off x="1219453" y="3145599"/>
                        <a:ext cx="4876547" cy="954107"/>
                      </a:xfrm>
                      <a:prstGeom prst="rect">
                        <a:avLst/>
                      </a:prstGeom>
                      <a:noFill/>
                      <a:ln>
                        <a:noFill/>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4"/>
        <p:cNvGrpSpPr/>
        <p:nvPr/>
      </p:nvGrpSpPr>
      <p:grpSpPr>
        <a:xfrm>
          <a:off x="0" y="0"/>
          <a:ext cx="0" cy="0"/>
          <a:chOff x="0" y="0"/>
          <a:chExt cx="0" cy="0"/>
        </a:xfrm>
      </p:grpSpPr>
      <p:sp>
        <p:nvSpPr>
          <p:cNvPr id="215" name="Google Shape;215;p6"/>
          <p:cNvSpPr txBox="1"/>
          <p:nvPr/>
        </p:nvSpPr>
        <p:spPr>
          <a:xfrm>
            <a:off x="3048762" y="290822"/>
            <a:ext cx="609447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i="0">
                <a:solidFill>
                  <a:srgbClr val="0041A2"/>
                </a:solidFill>
                <a:latin typeface="Roboto"/>
                <a:ea typeface="Roboto"/>
                <a:cs typeface="Roboto"/>
                <a:sym typeface="Roboto"/>
              </a:rPr>
              <a:t> Простые анимации</a:t>
            </a:r>
            <a:endParaRPr/>
          </a:p>
        </p:txBody>
      </p:sp>
      <p:pic>
        <p:nvPicPr>
          <p:cNvPr id="216" name="Google Shape;216;p6"/>
          <p:cNvPicPr preferRelativeResize="0"/>
          <p:nvPr/>
        </p:nvPicPr>
        <p:blipFill>
          <a:blip r:embed="rId3">
            <a:alphaModFix/>
          </a:blip>
          <a:stretch>
            <a:fillRect/>
          </a:stretch>
        </p:blipFill>
        <p:spPr>
          <a:xfrm>
            <a:off x="3238500" y="1130597"/>
            <a:ext cx="5715000" cy="4848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1"/>
        <p:cNvGrpSpPr/>
        <p:nvPr/>
      </p:nvGrpSpPr>
      <p:grpSpPr>
        <a:xfrm>
          <a:off x="0" y="0"/>
          <a:ext cx="0" cy="0"/>
          <a:chOff x="0" y="0"/>
          <a:chExt cx="0" cy="0"/>
        </a:xfrm>
      </p:grpSpPr>
      <p:pic>
        <p:nvPicPr>
          <p:cNvPr id="222" name="Google Shape;222;p7" descr="Зеленый составной элемент, показывающий и прячущийся"/>
          <p:cNvPicPr preferRelativeResize="0"/>
          <p:nvPr/>
        </p:nvPicPr>
        <p:blipFill rotWithShape="1">
          <a:blip r:embed="rId3">
            <a:alphaModFix/>
          </a:blip>
          <a:srcRect/>
          <a:stretch/>
        </p:blipFill>
        <p:spPr>
          <a:xfrm>
            <a:off x="4373519" y="1208782"/>
            <a:ext cx="10034795" cy="5649218"/>
          </a:xfrm>
          <a:prstGeom prst="rect">
            <a:avLst/>
          </a:prstGeom>
          <a:noFill/>
          <a:ln>
            <a:noFill/>
          </a:ln>
        </p:spPr>
      </p:pic>
      <p:sp>
        <p:nvSpPr>
          <p:cNvPr id="223" name="Google Shape;223;p7"/>
          <p:cNvSpPr txBox="1"/>
          <p:nvPr/>
        </p:nvSpPr>
        <p:spPr>
          <a:xfrm>
            <a:off x="274320" y="290822"/>
            <a:ext cx="1166774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i="0">
                <a:solidFill>
                  <a:schemeClr val="dk1"/>
                </a:solidFill>
                <a:latin typeface="Roboto"/>
                <a:ea typeface="Roboto"/>
                <a:cs typeface="Roboto"/>
                <a:sym typeface="Roboto"/>
              </a:rPr>
              <a:t>Анимации переходов — Плавное изменение состояния </a:t>
            </a:r>
            <a:r>
              <a:rPr lang="ru-RU" sz="3200" b="1" i="0" u="sng">
                <a:solidFill>
                  <a:srgbClr val="0041A2"/>
                </a:solidFill>
                <a:latin typeface="Roboto"/>
                <a:ea typeface="Roboto"/>
                <a:cs typeface="Roboto"/>
                <a:sym typeface="Roboto"/>
                <a:hlinkClick r:id="rId4">
                  <a:extLst>
                    <a:ext uri="{A12FA001-AC4F-418D-AE19-62706E023703}">
                      <ahyp:hlinkClr xmlns:ahyp="http://schemas.microsoft.com/office/drawing/2018/hyperlinkcolor" val="tx"/>
                    </a:ext>
                  </a:extLst>
                </a:hlinkClick>
              </a:rPr>
              <a:t>AnimatedVisibility</a:t>
            </a:r>
            <a:r>
              <a:rPr lang="ru-RU" sz="3200" b="1" i="0">
                <a:solidFill>
                  <a:srgbClr val="0041A2"/>
                </a:solidFill>
                <a:latin typeface="Roboto"/>
                <a:ea typeface="Roboto"/>
                <a:cs typeface="Roboto"/>
                <a:sym typeface="Roboto"/>
              </a:rPr>
              <a:t> </a:t>
            </a:r>
            <a:endParaRPr/>
          </a:p>
        </p:txBody>
      </p:sp>
      <p:sp>
        <p:nvSpPr>
          <p:cNvPr id="224" name="Google Shape;224;p7"/>
          <p:cNvSpPr/>
          <p:nvPr/>
        </p:nvSpPr>
        <p:spPr>
          <a:xfrm>
            <a:off x="274320" y="1791661"/>
            <a:ext cx="5943600" cy="646331"/>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202124"/>
              </a:buClr>
              <a:buSzPts val="1800"/>
              <a:buFont typeface="Roboto"/>
              <a:buNone/>
            </a:pPr>
            <a:r>
              <a:rPr lang="ru-RU" sz="1800" b="0" i="0" u="none" strike="noStrike" cap="none">
                <a:solidFill>
                  <a:srgbClr val="202124"/>
                </a:solidFill>
                <a:latin typeface="Roboto"/>
                <a:ea typeface="Roboto"/>
                <a:cs typeface="Roboto"/>
                <a:sym typeface="Roboto"/>
              </a:rPr>
              <a:t>Составной элемент </a:t>
            </a:r>
            <a:r>
              <a:rPr lang="ru-RU" sz="1800" b="0" i="0" u="sng" strike="noStrike" cap="none">
                <a:solidFill>
                  <a:srgbClr val="0041A2"/>
                </a:solidFill>
                <a:latin typeface="Roboto"/>
                <a:ea typeface="Roboto"/>
                <a:cs typeface="Roboto"/>
                <a:sym typeface="Roboto"/>
                <a:hlinkClick r:id="rId5">
                  <a:extLst>
                    <a:ext uri="{A12FA001-AC4F-418D-AE19-62706E023703}">
                      <ahyp:hlinkClr xmlns:ahyp="http://schemas.microsoft.com/office/drawing/2018/hyperlinkcolor" val="tx"/>
                    </a:ext>
                  </a:extLst>
                </a:hlinkClick>
              </a:rPr>
              <a:t>AnimatedVisibility</a:t>
            </a:r>
            <a:r>
              <a:rPr lang="ru-RU" sz="1800" b="0" i="0" u="none" strike="noStrike" cap="none">
                <a:solidFill>
                  <a:srgbClr val="202124"/>
                </a:solidFill>
                <a:latin typeface="Roboto"/>
                <a:ea typeface="Roboto"/>
                <a:cs typeface="Roboto"/>
                <a:sym typeface="Roboto"/>
              </a:rPr>
              <a:t> анимирует появление и исчезновение своего содержимого.</a:t>
            </a:r>
            <a:r>
              <a:rPr lang="ru-RU" sz="1800" b="0" i="0" u="none" strike="noStrike" cap="none">
                <a:solidFill>
                  <a:schemeClr val="dk1"/>
                </a:solidFill>
                <a:latin typeface="Roboto"/>
                <a:ea typeface="Roboto"/>
                <a:cs typeface="Roboto"/>
                <a:sym typeface="Roboto"/>
              </a:rPr>
              <a:t> </a:t>
            </a:r>
            <a:endParaRPr/>
          </a:p>
        </p:txBody>
      </p:sp>
      <p:sp>
        <p:nvSpPr>
          <p:cNvPr id="225" name="Google Shape;225;p7"/>
          <p:cNvSpPr txBox="1"/>
          <p:nvPr/>
        </p:nvSpPr>
        <p:spPr>
          <a:xfrm>
            <a:off x="326250" y="3048000"/>
            <a:ext cx="56505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       </a:t>
            </a:r>
            <a:r>
              <a:rPr lang="ru-RU" sz="1800" b="1">
                <a:solidFill>
                  <a:srgbClr val="0033B3"/>
                </a:solidFill>
                <a:highlight>
                  <a:srgbClr val="FFFFFF"/>
                </a:highlight>
                <a:latin typeface="Courier New"/>
                <a:ea typeface="Courier New"/>
                <a:cs typeface="Courier New"/>
                <a:sym typeface="Courier New"/>
              </a:rPr>
              <a:t>var </a:t>
            </a:r>
            <a:r>
              <a:rPr lang="ru-RU" sz="1800" b="1">
                <a:highlight>
                  <a:srgbClr val="FFFFFF"/>
                </a:highlight>
                <a:latin typeface="Courier New"/>
                <a:ea typeface="Courier New"/>
                <a:cs typeface="Courier New"/>
                <a:sym typeface="Courier New"/>
              </a:rPr>
              <a:t>visible </a:t>
            </a:r>
            <a:r>
              <a:rPr lang="ru-RU" sz="1800" b="1">
                <a:solidFill>
                  <a:srgbClr val="0033B3"/>
                </a:solidFill>
                <a:highlight>
                  <a:srgbClr val="FFFFFF"/>
                </a:highlight>
                <a:latin typeface="Courier New"/>
                <a:ea typeface="Courier New"/>
                <a:cs typeface="Courier New"/>
                <a:sym typeface="Courier New"/>
              </a:rPr>
              <a:t>by </a:t>
            </a:r>
            <a:r>
              <a:rPr lang="ru-RU" sz="1800" b="1">
                <a:solidFill>
                  <a:srgbClr val="009900"/>
                </a:solidFill>
                <a:highlight>
                  <a:srgbClr val="FFFFFF"/>
                </a:highlight>
                <a:latin typeface="Courier New"/>
                <a:ea typeface="Courier New"/>
                <a:cs typeface="Courier New"/>
                <a:sym typeface="Courier New"/>
              </a:rPr>
              <a:t>remember </a:t>
            </a:r>
            <a:r>
              <a:rPr lang="ru-RU"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           </a:t>
            </a:r>
            <a:r>
              <a:rPr lang="ru-RU" sz="1800" b="1">
                <a:solidFill>
                  <a:srgbClr val="00627A"/>
                </a:solidFill>
                <a:highlight>
                  <a:srgbClr val="FFFFFF"/>
                </a:highlight>
                <a:latin typeface="Courier New"/>
                <a:ea typeface="Courier New"/>
                <a:cs typeface="Courier New"/>
                <a:sym typeface="Courier New"/>
              </a:rPr>
              <a:t>mutableStateOf</a:t>
            </a:r>
            <a:r>
              <a:rPr lang="ru-RU" sz="1800" b="1">
                <a:solidFill>
                  <a:srgbClr val="080808"/>
                </a:solidFill>
                <a:highlight>
                  <a:srgbClr val="FFFFFF"/>
                </a:highlight>
                <a:latin typeface="Courier New"/>
                <a:ea typeface="Courier New"/>
                <a:cs typeface="Courier New"/>
                <a:sym typeface="Courier New"/>
              </a:rPr>
              <a:t>(</a:t>
            </a:r>
            <a:r>
              <a:rPr lang="ru-RU" sz="1800" b="1">
                <a:solidFill>
                  <a:srgbClr val="0033B3"/>
                </a:solidFill>
                <a:highlight>
                  <a:srgbClr val="FFFFFF"/>
                </a:highlight>
                <a:latin typeface="Courier New"/>
                <a:ea typeface="Courier New"/>
                <a:cs typeface="Courier New"/>
                <a:sym typeface="Courier New"/>
              </a:rPr>
              <a:t>true</a:t>
            </a:r>
            <a:r>
              <a:rPr lang="ru-RU"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       }</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8C8C8C"/>
                </a:solidFill>
                <a:highlight>
                  <a:srgbClr val="FFFFFF"/>
                </a:highlight>
                <a:latin typeface="Courier New"/>
                <a:ea typeface="Courier New"/>
                <a:cs typeface="Courier New"/>
                <a:sym typeface="Courier New"/>
              </a:rPr>
              <a:t>// Animated visibility в конечном итоге удалит элемент из композиции после завершения анимации.</a:t>
            </a:r>
            <a:endParaRPr sz="1800" b="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8C8C8C"/>
                </a:solidFill>
                <a:highlight>
                  <a:srgbClr val="FFFFFF"/>
                </a:highlight>
                <a:latin typeface="Courier New"/>
                <a:ea typeface="Courier New"/>
                <a:cs typeface="Courier New"/>
                <a:sym typeface="Courier New"/>
              </a:rPr>
              <a:t>       </a:t>
            </a:r>
            <a:r>
              <a:rPr lang="ru-RU" sz="1800" b="1">
                <a:solidFill>
                  <a:srgbClr val="009900"/>
                </a:solidFill>
                <a:highlight>
                  <a:srgbClr val="FFFFFF"/>
                </a:highlight>
                <a:latin typeface="Courier New"/>
                <a:ea typeface="Courier New"/>
                <a:cs typeface="Courier New"/>
                <a:sym typeface="Courier New"/>
              </a:rPr>
              <a:t>AnimatedVisibility</a:t>
            </a:r>
            <a:r>
              <a:rPr lang="ru-RU" sz="1800" b="1">
                <a:solidFill>
                  <a:srgbClr val="080808"/>
                </a:solidFill>
                <a:highlight>
                  <a:srgbClr val="FFFFFF"/>
                </a:highlight>
                <a:latin typeface="Courier New"/>
                <a:ea typeface="Courier New"/>
                <a:cs typeface="Courier New"/>
                <a:sym typeface="Courier New"/>
              </a:rPr>
              <a:t>(</a:t>
            </a:r>
            <a:r>
              <a:rPr lang="ru-RU" sz="1800" b="1">
                <a:highlight>
                  <a:srgbClr val="FFFFFF"/>
                </a:highlight>
                <a:latin typeface="Courier New"/>
                <a:ea typeface="Courier New"/>
                <a:cs typeface="Courier New"/>
                <a:sym typeface="Courier New"/>
              </a:rPr>
              <a:t>visible</a:t>
            </a:r>
            <a:r>
              <a:rPr lang="ru-RU" sz="1800" b="1">
                <a:solidFill>
                  <a:srgbClr val="080808"/>
                </a:solidFill>
                <a:highlight>
                  <a:srgbClr val="FFFFFF"/>
                </a:highlight>
                <a:latin typeface="Courier New"/>
                <a:ea typeface="Courier New"/>
                <a:cs typeface="Courier New"/>
                <a:sym typeface="Courier New"/>
              </a:rPr>
              <a:t>) {</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080808"/>
                </a:solidFill>
                <a:highlight>
                  <a:srgbClr val="FFFFFF"/>
                </a:highlight>
                <a:latin typeface="Courier New"/>
                <a:ea typeface="Courier New"/>
                <a:cs typeface="Courier New"/>
                <a:sym typeface="Courier New"/>
              </a:rPr>
              <a:t>           </a:t>
            </a:r>
            <a:r>
              <a:rPr lang="ru-RU" sz="1800" b="1">
                <a:solidFill>
                  <a:srgbClr val="8C8C8C"/>
                </a:solidFill>
                <a:highlight>
                  <a:srgbClr val="FFFFFF"/>
                </a:highlight>
                <a:latin typeface="Courier New"/>
                <a:ea typeface="Courier New"/>
                <a:cs typeface="Courier New"/>
                <a:sym typeface="Courier New"/>
              </a:rPr>
              <a:t>// composable </a:t>
            </a:r>
            <a:endParaRPr sz="1800" b="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800" b="1">
                <a:solidFill>
                  <a:srgbClr val="8C8C8C"/>
                </a:solidFill>
                <a:highlight>
                  <a:srgbClr val="FFFFFF"/>
                </a:highlight>
                <a:latin typeface="Courier New"/>
                <a:ea typeface="Courier New"/>
                <a:cs typeface="Courier New"/>
                <a:sym typeface="Courier New"/>
              </a:rPr>
              <a:t>       </a:t>
            </a:r>
            <a:r>
              <a:rPr lang="ru-RU"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800" b="1">
              <a:solidFill>
                <a:srgbClr val="BCBEC4"/>
              </a:solidFill>
              <a:highlight>
                <a:srgbClr val="1E1F22"/>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0"/>
        <p:cNvGrpSpPr/>
        <p:nvPr/>
      </p:nvGrpSpPr>
      <p:grpSpPr>
        <a:xfrm>
          <a:off x="0" y="0"/>
          <a:ext cx="0" cy="0"/>
          <a:chOff x="0" y="0"/>
          <a:chExt cx="0" cy="0"/>
        </a:xfrm>
      </p:grpSpPr>
      <p:sp>
        <p:nvSpPr>
          <p:cNvPr id="231" name="Google Shape;231;g31611165f1f_0_12"/>
          <p:cNvSpPr txBox="1"/>
          <p:nvPr/>
        </p:nvSpPr>
        <p:spPr>
          <a:xfrm>
            <a:off x="274320" y="290822"/>
            <a:ext cx="11667600" cy="1077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i="0">
                <a:solidFill>
                  <a:schemeClr val="dk1"/>
                </a:solidFill>
                <a:latin typeface="Roboto"/>
                <a:ea typeface="Roboto"/>
                <a:cs typeface="Roboto"/>
                <a:sym typeface="Roboto"/>
              </a:rPr>
              <a:t>Анимации переходов — Плавное изменение состояния </a:t>
            </a:r>
            <a:r>
              <a:rPr lang="ru-RU" sz="3200" b="1" i="0" u="sng">
                <a:solidFill>
                  <a:srgbClr val="0041A2"/>
                </a:solidFill>
                <a:latin typeface="Roboto"/>
                <a:ea typeface="Roboto"/>
                <a:cs typeface="Roboto"/>
                <a:sym typeface="Roboto"/>
                <a:hlinkClick r:id="rId3">
                  <a:extLst>
                    <a:ext uri="{A12FA001-AC4F-418D-AE19-62706E023703}">
                      <ahyp:hlinkClr xmlns:ahyp="http://schemas.microsoft.com/office/drawing/2018/hyperlinkcolor" val="tx"/>
                    </a:ext>
                  </a:extLst>
                </a:hlinkClick>
              </a:rPr>
              <a:t>AnimatedVisibility</a:t>
            </a:r>
            <a:r>
              <a:rPr lang="ru-RU" sz="3200" b="1" i="0">
                <a:solidFill>
                  <a:srgbClr val="0041A2"/>
                </a:solidFill>
                <a:latin typeface="Roboto"/>
                <a:ea typeface="Roboto"/>
                <a:cs typeface="Roboto"/>
                <a:sym typeface="Roboto"/>
              </a:rPr>
              <a:t> </a:t>
            </a:r>
            <a:endParaRPr/>
          </a:p>
        </p:txBody>
      </p:sp>
      <p:sp>
        <p:nvSpPr>
          <p:cNvPr id="232" name="Google Shape;232;g31611165f1f_0_12"/>
          <p:cNvSpPr txBox="1"/>
          <p:nvPr/>
        </p:nvSpPr>
        <p:spPr>
          <a:xfrm>
            <a:off x="274325" y="1627575"/>
            <a:ext cx="5650500" cy="469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300" b="1" dirty="0" err="1">
                <a:solidFill>
                  <a:srgbClr val="0033B3"/>
                </a:solidFill>
                <a:highlight>
                  <a:srgbClr val="FFFFFF"/>
                </a:highlight>
                <a:latin typeface="Courier New"/>
                <a:ea typeface="Courier New"/>
                <a:cs typeface="Courier New"/>
                <a:sym typeface="Courier New"/>
              </a:rPr>
              <a:t>var</a:t>
            </a:r>
            <a:r>
              <a:rPr lang="ru-RU" sz="1300" b="1" dirty="0">
                <a:solidFill>
                  <a:srgbClr val="0033B3"/>
                </a:solidFill>
                <a:highlight>
                  <a:srgbClr val="FFFFFF"/>
                </a:highlight>
                <a:latin typeface="Courier New"/>
                <a:ea typeface="Courier New"/>
                <a:cs typeface="Courier New"/>
                <a:sym typeface="Courier New"/>
              </a:rPr>
              <a:t> </a:t>
            </a:r>
            <a:r>
              <a:rPr lang="ru-RU" sz="1300" b="1" dirty="0" err="1">
                <a:solidFill>
                  <a:srgbClr val="871094"/>
                </a:solidFill>
                <a:highlight>
                  <a:srgbClr val="FFFFFF"/>
                </a:highlight>
                <a:latin typeface="Courier New"/>
                <a:ea typeface="Courier New"/>
                <a:cs typeface="Courier New"/>
                <a:sym typeface="Courier New"/>
              </a:rPr>
              <a:t>visible</a:t>
            </a:r>
            <a:r>
              <a:rPr lang="ru-RU" sz="1300" b="1" dirty="0">
                <a:solidFill>
                  <a:srgbClr val="871094"/>
                </a:solidFill>
                <a:highlight>
                  <a:srgbClr val="FFFFFF"/>
                </a:highlight>
                <a:latin typeface="Courier New"/>
                <a:ea typeface="Courier New"/>
                <a:cs typeface="Courier New"/>
                <a:sym typeface="Courier New"/>
              </a:rPr>
              <a:t> </a:t>
            </a:r>
            <a:r>
              <a:rPr lang="ru-RU" sz="1300" b="1" dirty="0" err="1">
                <a:solidFill>
                  <a:srgbClr val="0033B3"/>
                </a:solidFill>
                <a:highlight>
                  <a:srgbClr val="FFFFFF"/>
                </a:highlight>
                <a:latin typeface="Courier New"/>
                <a:ea typeface="Courier New"/>
                <a:cs typeface="Courier New"/>
                <a:sym typeface="Courier New"/>
              </a:rPr>
              <a:t>by</a:t>
            </a:r>
            <a:r>
              <a:rPr lang="ru-RU" sz="1300" b="1" dirty="0">
                <a:solidFill>
                  <a:srgbClr val="0033B3"/>
                </a:solidFill>
                <a:highlight>
                  <a:srgbClr val="FFFFFF"/>
                </a:highlight>
                <a:latin typeface="Courier New"/>
                <a:ea typeface="Courier New"/>
                <a:cs typeface="Courier New"/>
                <a:sym typeface="Courier New"/>
              </a:rPr>
              <a:t> </a:t>
            </a:r>
            <a:r>
              <a:rPr lang="ru-RU" sz="1300" b="1" dirty="0" err="1">
                <a:solidFill>
                  <a:srgbClr val="080808"/>
                </a:solidFill>
                <a:highlight>
                  <a:srgbClr val="FFFFFF"/>
                </a:highlight>
                <a:latin typeface="Courier New"/>
                <a:ea typeface="Courier New"/>
                <a:cs typeface="Courier New"/>
                <a:sym typeface="Courier New"/>
              </a:rPr>
              <a:t>remember</a:t>
            </a:r>
            <a:r>
              <a:rPr lang="ru-RU" sz="1300" b="1" dirty="0">
                <a:solidFill>
                  <a:srgbClr val="080808"/>
                </a:solidFill>
                <a:highlight>
                  <a:srgbClr val="FFFFFF"/>
                </a:highlight>
                <a:latin typeface="Courier New"/>
                <a:ea typeface="Courier New"/>
                <a:cs typeface="Courier New"/>
                <a:sym typeface="Courier New"/>
              </a:rPr>
              <a:t> { </a:t>
            </a:r>
            <a:r>
              <a:rPr lang="ru-RU" sz="1300" b="1" dirty="0" err="1">
                <a:solidFill>
                  <a:srgbClr val="080808"/>
                </a:solidFill>
                <a:highlight>
                  <a:srgbClr val="FFFFFF"/>
                </a:highlight>
                <a:latin typeface="Courier New"/>
                <a:ea typeface="Courier New"/>
                <a:cs typeface="Courier New"/>
                <a:sym typeface="Courier New"/>
              </a:rPr>
              <a:t>mutableStateOf</a:t>
            </a:r>
            <a:r>
              <a:rPr lang="ru-RU" sz="1300" b="1" dirty="0">
                <a:solidFill>
                  <a:srgbClr val="080808"/>
                </a:solidFill>
                <a:highlight>
                  <a:srgbClr val="FFFFFF"/>
                </a:highlight>
                <a:latin typeface="Courier New"/>
                <a:ea typeface="Courier New"/>
                <a:cs typeface="Courier New"/>
                <a:sym typeface="Courier New"/>
              </a:rPr>
              <a:t>(</a:t>
            </a:r>
            <a:r>
              <a:rPr lang="ru-RU" sz="1300" b="1" dirty="0" err="1">
                <a:solidFill>
                  <a:srgbClr val="0033B3"/>
                </a:solidFill>
                <a:highlight>
                  <a:srgbClr val="FFFFFF"/>
                </a:highlight>
                <a:latin typeface="Courier New"/>
                <a:ea typeface="Courier New"/>
                <a:cs typeface="Courier New"/>
                <a:sym typeface="Courier New"/>
              </a:rPr>
              <a:t>true</a:t>
            </a:r>
            <a:r>
              <a:rPr lang="ru-RU" sz="1300" b="1" dirty="0">
                <a:solidFill>
                  <a:srgbClr val="080808"/>
                </a:solidFill>
                <a:highlight>
                  <a:srgbClr val="FFFFFF"/>
                </a:highlight>
                <a:latin typeface="Courier New"/>
                <a:ea typeface="Courier New"/>
                <a:cs typeface="Courier New"/>
                <a:sym typeface="Courier New"/>
              </a:rPr>
              <a:t>) }</a:t>
            </a:r>
            <a:endParaRPr sz="1300" b="1" dirty="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err="1">
                <a:solidFill>
                  <a:srgbClr val="0033B3"/>
                </a:solidFill>
                <a:highlight>
                  <a:srgbClr val="FFFFFF"/>
                </a:highlight>
                <a:latin typeface="Courier New"/>
                <a:ea typeface="Courier New"/>
                <a:cs typeface="Courier New"/>
                <a:sym typeface="Courier New"/>
              </a:rPr>
              <a:t>val</a:t>
            </a:r>
            <a:r>
              <a:rPr lang="ru-RU" sz="1300" b="1" dirty="0">
                <a:solidFill>
                  <a:srgbClr val="0033B3"/>
                </a:solidFill>
                <a:highlight>
                  <a:srgbClr val="FFFFFF"/>
                </a:highlight>
                <a:latin typeface="Courier New"/>
                <a:ea typeface="Courier New"/>
                <a:cs typeface="Courier New"/>
                <a:sym typeface="Courier New"/>
              </a:rPr>
              <a:t> </a:t>
            </a:r>
            <a:r>
              <a:rPr lang="ru-RU" sz="1300" b="1" dirty="0" err="1">
                <a:solidFill>
                  <a:srgbClr val="871094"/>
                </a:solidFill>
                <a:highlight>
                  <a:srgbClr val="FFFFFF"/>
                </a:highlight>
                <a:latin typeface="Courier New"/>
                <a:ea typeface="Courier New"/>
                <a:cs typeface="Courier New"/>
                <a:sym typeface="Courier New"/>
              </a:rPr>
              <a:t>density</a:t>
            </a:r>
            <a:r>
              <a:rPr lang="ru-RU" sz="1300" b="1" dirty="0">
                <a:solidFill>
                  <a:srgbClr val="871094"/>
                </a:solidFill>
                <a:highlight>
                  <a:srgbClr val="FFFFFF"/>
                </a:highlight>
                <a:latin typeface="Courier New"/>
                <a:ea typeface="Courier New"/>
                <a:cs typeface="Courier New"/>
                <a:sym typeface="Courier New"/>
              </a:rPr>
              <a:t> </a:t>
            </a:r>
            <a:r>
              <a:rPr lang="ru-RU" sz="1300" b="1" dirty="0">
                <a:solidFill>
                  <a:srgbClr val="080808"/>
                </a:solidFill>
                <a:highlight>
                  <a:srgbClr val="FFFFFF"/>
                </a:highlight>
                <a:latin typeface="Courier New"/>
                <a:ea typeface="Courier New"/>
                <a:cs typeface="Courier New"/>
                <a:sym typeface="Courier New"/>
              </a:rPr>
              <a:t>= </a:t>
            </a:r>
            <a:r>
              <a:rPr lang="ru-RU" sz="1300" b="1" dirty="0" err="1">
                <a:solidFill>
                  <a:srgbClr val="080808"/>
                </a:solidFill>
                <a:highlight>
                  <a:srgbClr val="FFFFFF"/>
                </a:highlight>
                <a:latin typeface="Courier New"/>
                <a:ea typeface="Courier New"/>
                <a:cs typeface="Courier New"/>
                <a:sym typeface="Courier New"/>
              </a:rPr>
              <a:t>LocalDensity.current</a:t>
            </a:r>
            <a:endParaRPr sz="1300" b="1" dirty="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err="1">
                <a:solidFill>
                  <a:srgbClr val="080808"/>
                </a:solidFill>
                <a:highlight>
                  <a:srgbClr val="FFFFFF"/>
                </a:highlight>
                <a:latin typeface="Courier New"/>
                <a:ea typeface="Courier New"/>
                <a:cs typeface="Courier New"/>
                <a:sym typeface="Courier New"/>
              </a:rPr>
              <a:t>AnimatedVisibility</a:t>
            </a:r>
            <a:r>
              <a:rPr lang="ru-RU" sz="1300" b="1" dirty="0">
                <a:solidFill>
                  <a:srgbClr val="080808"/>
                </a:solidFill>
                <a:highlight>
                  <a:srgbClr val="FFFFFF"/>
                </a:highlight>
                <a:latin typeface="Courier New"/>
                <a:ea typeface="Courier New"/>
                <a:cs typeface="Courier New"/>
                <a:sym typeface="Courier New"/>
              </a:rPr>
              <a:t>(</a:t>
            </a:r>
            <a:endParaRPr sz="1300" b="1" dirty="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err="1">
                <a:solidFill>
                  <a:srgbClr val="080808"/>
                </a:solidFill>
                <a:highlight>
                  <a:srgbClr val="FFFFFF"/>
                </a:highlight>
                <a:latin typeface="Courier New"/>
                <a:ea typeface="Courier New"/>
                <a:cs typeface="Courier New"/>
                <a:sym typeface="Courier New"/>
              </a:rPr>
              <a:t>visible</a:t>
            </a:r>
            <a:r>
              <a:rPr lang="ru-RU" sz="1300" b="1" dirty="0">
                <a:solidFill>
                  <a:srgbClr val="080808"/>
                </a:solidFill>
                <a:highlight>
                  <a:srgbClr val="FFFFFF"/>
                </a:highlight>
                <a:latin typeface="Courier New"/>
                <a:ea typeface="Courier New"/>
                <a:cs typeface="Courier New"/>
                <a:sym typeface="Courier New"/>
              </a:rPr>
              <a:t> = </a:t>
            </a:r>
            <a:r>
              <a:rPr lang="ru-RU" sz="1300" b="1" dirty="0" err="1">
                <a:solidFill>
                  <a:srgbClr val="080808"/>
                </a:solidFill>
                <a:highlight>
                  <a:srgbClr val="FFFFFF"/>
                </a:highlight>
                <a:latin typeface="Courier New"/>
                <a:ea typeface="Courier New"/>
                <a:cs typeface="Courier New"/>
                <a:sym typeface="Courier New"/>
              </a:rPr>
              <a:t>visible</a:t>
            </a:r>
            <a:r>
              <a:rPr lang="ru-RU" sz="1300" b="1" dirty="0">
                <a:solidFill>
                  <a:srgbClr val="080808"/>
                </a:solidFill>
                <a:highlight>
                  <a:srgbClr val="FFFFFF"/>
                </a:highlight>
                <a:latin typeface="Courier New"/>
                <a:ea typeface="Courier New"/>
                <a:cs typeface="Courier New"/>
                <a:sym typeface="Courier New"/>
              </a:rPr>
              <a:t>,</a:t>
            </a:r>
            <a:endParaRPr sz="1300" b="1" dirty="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err="1">
                <a:solidFill>
                  <a:srgbClr val="080808"/>
                </a:solidFill>
                <a:highlight>
                  <a:srgbClr val="FFFFFF"/>
                </a:highlight>
                <a:latin typeface="Courier New"/>
                <a:ea typeface="Courier New"/>
                <a:cs typeface="Courier New"/>
                <a:sym typeface="Courier New"/>
              </a:rPr>
              <a:t>enter</a:t>
            </a:r>
            <a:r>
              <a:rPr lang="ru-RU" sz="1300" b="1" dirty="0">
                <a:solidFill>
                  <a:srgbClr val="080808"/>
                </a:solidFill>
                <a:highlight>
                  <a:srgbClr val="FFFFFF"/>
                </a:highlight>
                <a:latin typeface="Courier New"/>
                <a:ea typeface="Courier New"/>
                <a:cs typeface="Courier New"/>
                <a:sym typeface="Courier New"/>
              </a:rPr>
              <a:t> = </a:t>
            </a:r>
            <a:r>
              <a:rPr lang="ru-RU" sz="1300" b="1" dirty="0" err="1">
                <a:solidFill>
                  <a:srgbClr val="080808"/>
                </a:solidFill>
                <a:highlight>
                  <a:srgbClr val="FFFFFF"/>
                </a:highlight>
                <a:latin typeface="Courier New"/>
                <a:ea typeface="Courier New"/>
                <a:cs typeface="Courier New"/>
                <a:sym typeface="Courier New"/>
              </a:rPr>
              <a:t>slideInVertically</a:t>
            </a:r>
            <a:r>
              <a:rPr lang="ru-RU" sz="1300" b="1" dirty="0">
                <a:solidFill>
                  <a:srgbClr val="080808"/>
                </a:solidFill>
                <a:highlight>
                  <a:srgbClr val="FFFFFF"/>
                </a:highlight>
                <a:latin typeface="Courier New"/>
                <a:ea typeface="Courier New"/>
                <a:cs typeface="Courier New"/>
                <a:sym typeface="Courier New"/>
              </a:rPr>
              <a:t> {</a:t>
            </a:r>
            <a:endParaRPr sz="1300" b="1" dirty="0">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8C8C8C"/>
                </a:solidFill>
                <a:highlight>
                  <a:srgbClr val="FFFFFF"/>
                </a:highlight>
                <a:latin typeface="Courier New"/>
                <a:ea typeface="Courier New"/>
                <a:cs typeface="Courier New"/>
                <a:sym typeface="Courier New"/>
              </a:rPr>
              <a:t>   </a:t>
            </a:r>
            <a:r>
              <a:rPr lang="ru-RU" sz="1300" b="1" dirty="0" err="1">
                <a:solidFill>
                  <a:srgbClr val="808080"/>
                </a:solidFill>
                <a:highlight>
                  <a:srgbClr val="FFFFFF"/>
                </a:highlight>
                <a:latin typeface="Courier New"/>
                <a:ea typeface="Courier New"/>
                <a:cs typeface="Courier New"/>
                <a:sym typeface="Courier New"/>
              </a:rPr>
              <a:t>with</a:t>
            </a:r>
            <a:r>
              <a:rPr lang="ru-RU" sz="1300" b="1" dirty="0">
                <a:solidFill>
                  <a:srgbClr val="080808"/>
                </a:solidFill>
                <a:highlight>
                  <a:srgbClr val="FFFFFF"/>
                </a:highlight>
                <a:latin typeface="Courier New"/>
                <a:ea typeface="Courier New"/>
                <a:cs typeface="Courier New"/>
                <a:sym typeface="Courier New"/>
              </a:rPr>
              <a:t>(</a:t>
            </a:r>
            <a:r>
              <a:rPr lang="ru-RU" sz="1300" b="1" dirty="0" err="1">
                <a:solidFill>
                  <a:srgbClr val="871094"/>
                </a:solidFill>
                <a:highlight>
                  <a:srgbClr val="FFFFFF"/>
                </a:highlight>
                <a:latin typeface="Courier New"/>
                <a:ea typeface="Courier New"/>
                <a:cs typeface="Courier New"/>
                <a:sym typeface="Courier New"/>
              </a:rPr>
              <a:t>density</a:t>
            </a:r>
            <a:r>
              <a:rPr lang="ru-RU" sz="1300" b="1" dirty="0">
                <a:solidFill>
                  <a:srgbClr val="080808"/>
                </a:solidFill>
                <a:highlight>
                  <a:srgbClr val="FFFFFF"/>
                </a:highlight>
                <a:latin typeface="Courier New"/>
                <a:ea typeface="Courier New"/>
                <a:cs typeface="Courier New"/>
                <a:sym typeface="Courier New"/>
              </a:rPr>
              <a:t>) { -</a:t>
            </a:r>
            <a:r>
              <a:rPr lang="ru-RU" sz="1300" b="1" dirty="0">
                <a:solidFill>
                  <a:srgbClr val="1750EB"/>
                </a:solidFill>
                <a:highlight>
                  <a:srgbClr val="FFFFFF"/>
                </a:highlight>
                <a:latin typeface="Courier New"/>
                <a:ea typeface="Courier New"/>
                <a:cs typeface="Courier New"/>
                <a:sym typeface="Courier New"/>
              </a:rPr>
              <a:t>40</a:t>
            </a:r>
            <a:r>
              <a:rPr lang="ru-RU" sz="1300" b="1" dirty="0">
                <a:solidFill>
                  <a:srgbClr val="080808"/>
                </a:solidFill>
                <a:highlight>
                  <a:srgbClr val="FFFFFF"/>
                </a:highlight>
                <a:latin typeface="Courier New"/>
                <a:ea typeface="Courier New"/>
                <a:cs typeface="Courier New"/>
                <a:sym typeface="Courier New"/>
              </a:rPr>
              <a:t>.dp.roundToPx() }</a:t>
            </a:r>
            <a:endParaRPr sz="1300" b="1" dirty="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080808"/>
                </a:solidFill>
                <a:highlight>
                  <a:srgbClr val="FFFFFF"/>
                </a:highlight>
                <a:latin typeface="Courier New"/>
                <a:ea typeface="Courier New"/>
                <a:cs typeface="Courier New"/>
                <a:sym typeface="Courier New"/>
              </a:rPr>
              <a:t>} + </a:t>
            </a:r>
            <a:r>
              <a:rPr lang="ru-RU" sz="1300" b="1" dirty="0" err="1">
                <a:solidFill>
                  <a:srgbClr val="080808"/>
                </a:solidFill>
                <a:highlight>
                  <a:srgbClr val="FFFFFF"/>
                </a:highlight>
                <a:latin typeface="Courier New"/>
                <a:ea typeface="Courier New"/>
                <a:cs typeface="Courier New"/>
                <a:sym typeface="Courier New"/>
              </a:rPr>
              <a:t>expandVertically</a:t>
            </a:r>
            <a:r>
              <a:rPr lang="ru-RU" sz="1300" b="1" dirty="0">
                <a:solidFill>
                  <a:srgbClr val="080808"/>
                </a:solidFill>
                <a:highlight>
                  <a:srgbClr val="FFFFFF"/>
                </a:highlight>
                <a:latin typeface="Courier New"/>
                <a:ea typeface="Courier New"/>
                <a:cs typeface="Courier New"/>
                <a:sym typeface="Courier New"/>
              </a:rPr>
              <a:t>(</a:t>
            </a:r>
            <a:endParaRPr sz="1300" b="1" dirty="0">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err="1">
                <a:solidFill>
                  <a:srgbClr val="080808"/>
                </a:solidFill>
                <a:highlight>
                  <a:srgbClr val="FFFFFF"/>
                </a:highlight>
                <a:latin typeface="Courier New"/>
                <a:ea typeface="Courier New"/>
                <a:cs typeface="Courier New"/>
                <a:sym typeface="Courier New"/>
              </a:rPr>
              <a:t>expandFrom</a:t>
            </a:r>
            <a:r>
              <a:rPr lang="ru-RU" sz="1300" b="1" dirty="0">
                <a:solidFill>
                  <a:srgbClr val="080808"/>
                </a:solidFill>
                <a:highlight>
                  <a:srgbClr val="FFFFFF"/>
                </a:highlight>
                <a:latin typeface="Courier New"/>
                <a:ea typeface="Courier New"/>
                <a:cs typeface="Courier New"/>
                <a:sym typeface="Courier New"/>
              </a:rPr>
              <a:t> = </a:t>
            </a:r>
            <a:r>
              <a:rPr lang="ru-RU" sz="1300" b="1" dirty="0" err="1">
                <a:solidFill>
                  <a:srgbClr val="080808"/>
                </a:solidFill>
                <a:highlight>
                  <a:srgbClr val="FFFFFF"/>
                </a:highlight>
                <a:latin typeface="Courier New"/>
                <a:ea typeface="Courier New"/>
                <a:cs typeface="Courier New"/>
                <a:sym typeface="Courier New"/>
              </a:rPr>
              <a:t>Alignment.Top</a:t>
            </a:r>
            <a:endParaRPr sz="1300" b="1" dirty="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080808"/>
                </a:solidFill>
                <a:highlight>
                  <a:srgbClr val="FFFFFF"/>
                </a:highlight>
                <a:latin typeface="Courier New"/>
                <a:ea typeface="Courier New"/>
                <a:cs typeface="Courier New"/>
                <a:sym typeface="Courier New"/>
              </a:rPr>
              <a:t>) + </a:t>
            </a:r>
            <a:r>
              <a:rPr lang="ru-RU" sz="1300" b="1" dirty="0" err="1">
                <a:solidFill>
                  <a:srgbClr val="080808"/>
                </a:solidFill>
                <a:highlight>
                  <a:srgbClr val="FFFFFF"/>
                </a:highlight>
                <a:latin typeface="Courier New"/>
                <a:ea typeface="Courier New"/>
                <a:cs typeface="Courier New"/>
                <a:sym typeface="Courier New"/>
              </a:rPr>
              <a:t>fadeIn</a:t>
            </a:r>
            <a:r>
              <a:rPr lang="ru-RU" sz="1300" b="1" dirty="0">
                <a:solidFill>
                  <a:srgbClr val="080808"/>
                </a:solidFill>
                <a:highlight>
                  <a:srgbClr val="FFFFFF"/>
                </a:highlight>
                <a:latin typeface="Courier New"/>
                <a:ea typeface="Courier New"/>
                <a:cs typeface="Courier New"/>
                <a:sym typeface="Courier New"/>
              </a:rPr>
              <a:t>(</a:t>
            </a:r>
            <a:endParaRPr sz="1300" b="1" dirty="0">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err="1">
                <a:solidFill>
                  <a:srgbClr val="080808"/>
                </a:solidFill>
                <a:highlight>
                  <a:srgbClr val="FFFFFF"/>
                </a:highlight>
                <a:latin typeface="Courier New"/>
                <a:ea typeface="Courier New"/>
                <a:cs typeface="Courier New"/>
                <a:sym typeface="Courier New"/>
              </a:rPr>
              <a:t>initialAlpha</a:t>
            </a:r>
            <a:r>
              <a:rPr lang="ru-RU" sz="1300" b="1" dirty="0">
                <a:solidFill>
                  <a:srgbClr val="080808"/>
                </a:solidFill>
                <a:highlight>
                  <a:srgbClr val="FFFFFF"/>
                </a:highlight>
                <a:latin typeface="Courier New"/>
                <a:ea typeface="Courier New"/>
                <a:cs typeface="Courier New"/>
                <a:sym typeface="Courier New"/>
              </a:rPr>
              <a:t> = </a:t>
            </a:r>
            <a:r>
              <a:rPr lang="ru-RU" sz="1300" b="1" dirty="0">
                <a:solidFill>
                  <a:srgbClr val="1750EB"/>
                </a:solidFill>
                <a:highlight>
                  <a:srgbClr val="FFFFFF"/>
                </a:highlight>
                <a:latin typeface="Courier New"/>
                <a:ea typeface="Courier New"/>
                <a:cs typeface="Courier New"/>
                <a:sym typeface="Courier New"/>
              </a:rPr>
              <a:t>0.3f</a:t>
            </a:r>
            <a:endParaRPr sz="1300" b="1" dirty="0">
              <a:solidFill>
                <a:srgbClr val="1750EB"/>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080808"/>
                </a:solidFill>
                <a:highlight>
                  <a:srgbClr val="FFFFFF"/>
                </a:highlight>
                <a:latin typeface="Courier New"/>
                <a:ea typeface="Courier New"/>
                <a:cs typeface="Courier New"/>
                <a:sym typeface="Courier New"/>
              </a:rPr>
              <a:t>),</a:t>
            </a:r>
            <a:endParaRPr sz="1300" b="1" dirty="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err="1">
                <a:solidFill>
                  <a:srgbClr val="080808"/>
                </a:solidFill>
                <a:highlight>
                  <a:srgbClr val="FFFFFF"/>
                </a:highlight>
                <a:latin typeface="Courier New"/>
                <a:ea typeface="Courier New"/>
                <a:cs typeface="Courier New"/>
                <a:sym typeface="Courier New"/>
              </a:rPr>
              <a:t>exit</a:t>
            </a:r>
            <a:r>
              <a:rPr lang="ru-RU" sz="1300" b="1" dirty="0">
                <a:solidFill>
                  <a:srgbClr val="080808"/>
                </a:solidFill>
                <a:highlight>
                  <a:srgbClr val="FFFFFF"/>
                </a:highlight>
                <a:latin typeface="Courier New"/>
                <a:ea typeface="Courier New"/>
                <a:cs typeface="Courier New"/>
                <a:sym typeface="Courier New"/>
              </a:rPr>
              <a:t> = </a:t>
            </a:r>
            <a:r>
              <a:rPr lang="ru-RU" sz="1300" b="1" dirty="0" err="1">
                <a:solidFill>
                  <a:srgbClr val="080808"/>
                </a:solidFill>
                <a:highlight>
                  <a:srgbClr val="FFFFFF"/>
                </a:highlight>
                <a:latin typeface="Courier New"/>
                <a:ea typeface="Courier New"/>
                <a:cs typeface="Courier New"/>
                <a:sym typeface="Courier New"/>
              </a:rPr>
              <a:t>slideOutVertically</a:t>
            </a:r>
            <a:r>
              <a:rPr lang="ru-RU" sz="1300" b="1" dirty="0">
                <a:solidFill>
                  <a:srgbClr val="080808"/>
                </a:solidFill>
                <a:highlight>
                  <a:srgbClr val="FFFFFF"/>
                </a:highlight>
                <a:latin typeface="Courier New"/>
                <a:ea typeface="Courier New"/>
                <a:cs typeface="Courier New"/>
                <a:sym typeface="Courier New"/>
              </a:rPr>
              <a:t>() + </a:t>
            </a:r>
            <a:r>
              <a:rPr lang="ru-RU" sz="1300" b="1" dirty="0" err="1">
                <a:solidFill>
                  <a:srgbClr val="080808"/>
                </a:solidFill>
                <a:highlight>
                  <a:srgbClr val="FFFFFF"/>
                </a:highlight>
                <a:latin typeface="Courier New"/>
                <a:ea typeface="Courier New"/>
                <a:cs typeface="Courier New"/>
                <a:sym typeface="Courier New"/>
              </a:rPr>
              <a:t>shrinkVertically</a:t>
            </a:r>
            <a:r>
              <a:rPr lang="ru-RU" sz="1300" b="1" dirty="0">
                <a:solidFill>
                  <a:srgbClr val="080808"/>
                </a:solidFill>
                <a:highlight>
                  <a:srgbClr val="FFFFFF"/>
                </a:highlight>
                <a:latin typeface="Courier New"/>
                <a:ea typeface="Courier New"/>
                <a:cs typeface="Courier New"/>
                <a:sym typeface="Courier New"/>
              </a:rPr>
              <a:t>() + </a:t>
            </a:r>
            <a:r>
              <a:rPr lang="ru-RU" sz="1300" b="1" dirty="0" err="1">
                <a:solidFill>
                  <a:srgbClr val="080808"/>
                </a:solidFill>
                <a:highlight>
                  <a:srgbClr val="FFFFFF"/>
                </a:highlight>
                <a:latin typeface="Courier New"/>
                <a:ea typeface="Courier New"/>
                <a:cs typeface="Courier New"/>
                <a:sym typeface="Courier New"/>
              </a:rPr>
              <a:t>fadeOut</a:t>
            </a:r>
            <a:r>
              <a:rPr lang="ru-RU" sz="1300" b="1" dirty="0">
                <a:solidFill>
                  <a:srgbClr val="080808"/>
                </a:solidFill>
                <a:highlight>
                  <a:srgbClr val="FFFFFF"/>
                </a:highlight>
                <a:latin typeface="Courier New"/>
                <a:ea typeface="Courier New"/>
                <a:cs typeface="Courier New"/>
                <a:sym typeface="Courier New"/>
              </a:rPr>
              <a:t>()</a:t>
            </a:r>
            <a:endParaRPr sz="1300" b="1" dirty="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080808"/>
                </a:solidFill>
                <a:highlight>
                  <a:srgbClr val="FFFFFF"/>
                </a:highlight>
                <a:latin typeface="Courier New"/>
                <a:ea typeface="Courier New"/>
                <a:cs typeface="Courier New"/>
                <a:sym typeface="Courier New"/>
              </a:rPr>
              <a:t>) {</a:t>
            </a:r>
            <a:endParaRPr sz="1300" b="1" dirty="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080808"/>
                </a:solidFill>
                <a:highlight>
                  <a:srgbClr val="FFFFFF"/>
                </a:highlight>
                <a:latin typeface="Courier New"/>
                <a:ea typeface="Courier New"/>
                <a:cs typeface="Courier New"/>
                <a:sym typeface="Courier New"/>
              </a:rPr>
              <a:t>   </a:t>
            </a:r>
            <a:r>
              <a:rPr lang="ru-RU" sz="1300" b="1" dirty="0">
                <a:solidFill>
                  <a:srgbClr val="080808"/>
                </a:solidFill>
                <a:highlight>
                  <a:srgbClr val="D9D9D9"/>
                </a:highlight>
                <a:latin typeface="Courier New"/>
                <a:ea typeface="Courier New"/>
                <a:cs typeface="Courier New"/>
                <a:sym typeface="Courier New"/>
              </a:rPr>
              <a:t>Text(</a:t>
            </a:r>
            <a:endParaRPr sz="1300" b="1" dirty="0">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080808"/>
                </a:solidFill>
                <a:highlight>
                  <a:srgbClr val="D9D9D9"/>
                </a:highlight>
                <a:latin typeface="Courier New"/>
                <a:ea typeface="Courier New"/>
                <a:cs typeface="Courier New"/>
                <a:sym typeface="Courier New"/>
              </a:rPr>
              <a:t>       </a:t>
            </a:r>
            <a:r>
              <a:rPr lang="ru-RU" sz="1300" b="1" dirty="0">
                <a:solidFill>
                  <a:srgbClr val="067D17"/>
                </a:solidFill>
                <a:highlight>
                  <a:srgbClr val="D9D9D9"/>
                </a:highlight>
                <a:latin typeface="Courier New"/>
                <a:ea typeface="Courier New"/>
                <a:cs typeface="Courier New"/>
                <a:sym typeface="Courier New"/>
              </a:rPr>
              <a:t>"Hello"</a:t>
            </a:r>
            <a:r>
              <a:rPr lang="ru-RU" sz="1300" b="1" dirty="0">
                <a:solidFill>
                  <a:srgbClr val="080808"/>
                </a:solidFill>
                <a:highlight>
                  <a:srgbClr val="D9D9D9"/>
                </a:highlight>
                <a:latin typeface="Courier New"/>
                <a:ea typeface="Courier New"/>
                <a:cs typeface="Courier New"/>
                <a:sym typeface="Courier New"/>
              </a:rPr>
              <a:t>,</a:t>
            </a:r>
            <a:endParaRPr sz="1300" b="1" dirty="0">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080808"/>
                </a:solidFill>
                <a:highlight>
                  <a:srgbClr val="D9D9D9"/>
                </a:highlight>
                <a:latin typeface="Courier New"/>
                <a:ea typeface="Courier New"/>
                <a:cs typeface="Courier New"/>
                <a:sym typeface="Courier New"/>
              </a:rPr>
              <a:t>       </a:t>
            </a:r>
            <a:r>
              <a:rPr lang="ru-RU" sz="1300" b="1" dirty="0" err="1">
                <a:solidFill>
                  <a:srgbClr val="080808"/>
                </a:solidFill>
                <a:highlight>
                  <a:srgbClr val="D9D9D9"/>
                </a:highlight>
                <a:latin typeface="Courier New"/>
                <a:ea typeface="Courier New"/>
                <a:cs typeface="Courier New"/>
                <a:sym typeface="Courier New"/>
              </a:rPr>
              <a:t>Modifier</a:t>
            </a:r>
            <a:endParaRPr sz="1300" b="1" dirty="0">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080808"/>
                </a:solidFill>
                <a:highlight>
                  <a:srgbClr val="D9D9D9"/>
                </a:highlight>
                <a:latin typeface="Courier New"/>
                <a:ea typeface="Courier New"/>
                <a:cs typeface="Courier New"/>
                <a:sym typeface="Courier New"/>
              </a:rPr>
              <a:t>           .</a:t>
            </a:r>
            <a:r>
              <a:rPr lang="ru-RU" sz="1300" b="1" dirty="0" err="1">
                <a:solidFill>
                  <a:srgbClr val="080808"/>
                </a:solidFill>
                <a:highlight>
                  <a:srgbClr val="D9D9D9"/>
                </a:highlight>
                <a:latin typeface="Courier New"/>
                <a:ea typeface="Courier New"/>
                <a:cs typeface="Courier New"/>
                <a:sym typeface="Courier New"/>
              </a:rPr>
              <a:t>fillMaxWidth</a:t>
            </a:r>
            <a:r>
              <a:rPr lang="ru-RU" sz="1300" b="1" dirty="0">
                <a:solidFill>
                  <a:srgbClr val="080808"/>
                </a:solidFill>
                <a:highlight>
                  <a:srgbClr val="D9D9D9"/>
                </a:highlight>
                <a:latin typeface="Courier New"/>
                <a:ea typeface="Courier New"/>
                <a:cs typeface="Courier New"/>
                <a:sym typeface="Courier New"/>
              </a:rPr>
              <a:t>()</a:t>
            </a:r>
            <a:endParaRPr sz="1300" b="1" dirty="0">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080808"/>
                </a:solidFill>
                <a:highlight>
                  <a:srgbClr val="D9D9D9"/>
                </a:highlight>
                <a:latin typeface="Courier New"/>
                <a:ea typeface="Courier New"/>
                <a:cs typeface="Courier New"/>
                <a:sym typeface="Courier New"/>
              </a:rPr>
              <a:t>           .</a:t>
            </a:r>
            <a:r>
              <a:rPr lang="ru-RU" sz="1300" b="1" dirty="0" err="1">
                <a:solidFill>
                  <a:srgbClr val="080808"/>
                </a:solidFill>
                <a:highlight>
                  <a:srgbClr val="D9D9D9"/>
                </a:highlight>
                <a:latin typeface="Courier New"/>
                <a:ea typeface="Courier New"/>
                <a:cs typeface="Courier New"/>
                <a:sym typeface="Courier New"/>
              </a:rPr>
              <a:t>height</a:t>
            </a:r>
            <a:r>
              <a:rPr lang="ru-RU" sz="1300" b="1" dirty="0">
                <a:solidFill>
                  <a:srgbClr val="080808"/>
                </a:solidFill>
                <a:highlight>
                  <a:srgbClr val="D9D9D9"/>
                </a:highlight>
                <a:latin typeface="Courier New"/>
                <a:ea typeface="Courier New"/>
                <a:cs typeface="Courier New"/>
                <a:sym typeface="Courier New"/>
              </a:rPr>
              <a:t>(</a:t>
            </a:r>
            <a:r>
              <a:rPr lang="ru-RU" sz="1300" b="1" dirty="0">
                <a:solidFill>
                  <a:srgbClr val="1750EB"/>
                </a:solidFill>
                <a:highlight>
                  <a:srgbClr val="D9D9D9"/>
                </a:highlight>
                <a:latin typeface="Courier New"/>
                <a:ea typeface="Courier New"/>
                <a:cs typeface="Courier New"/>
                <a:sym typeface="Courier New"/>
              </a:rPr>
              <a:t>200</a:t>
            </a:r>
            <a:r>
              <a:rPr lang="ru-RU" sz="1300" b="1" dirty="0">
                <a:solidFill>
                  <a:srgbClr val="080808"/>
                </a:solidFill>
                <a:highlight>
                  <a:srgbClr val="D9D9D9"/>
                </a:highlight>
                <a:latin typeface="Courier New"/>
                <a:ea typeface="Courier New"/>
                <a:cs typeface="Courier New"/>
                <a:sym typeface="Courier New"/>
              </a:rPr>
              <a:t>.dp)</a:t>
            </a:r>
            <a:endParaRPr sz="1300" b="1" dirty="0">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080808"/>
                </a:solidFill>
                <a:highlight>
                  <a:srgbClr val="D9D9D9"/>
                </a:highlight>
                <a:latin typeface="Courier New"/>
                <a:ea typeface="Courier New"/>
                <a:cs typeface="Courier New"/>
                <a:sym typeface="Courier New"/>
              </a:rPr>
              <a:t>   )</a:t>
            </a:r>
            <a:endParaRPr sz="1300" b="1" dirty="0">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dirty="0">
                <a:solidFill>
                  <a:srgbClr val="080808"/>
                </a:solidFill>
                <a:highlight>
                  <a:srgbClr val="FFFFFF"/>
                </a:highlight>
                <a:latin typeface="Courier New"/>
                <a:ea typeface="Courier New"/>
                <a:cs typeface="Courier New"/>
                <a:sym typeface="Courier New"/>
              </a:rPr>
              <a:t>}</a:t>
            </a:r>
            <a:endParaRPr sz="1300" b="1" dirty="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000" b="1" dirty="0">
              <a:solidFill>
                <a:srgbClr val="080808"/>
              </a:solidFill>
              <a:highlight>
                <a:srgbClr val="FFFFFF"/>
              </a:highlight>
              <a:latin typeface="Courier New"/>
              <a:ea typeface="Courier New"/>
              <a:cs typeface="Courier New"/>
              <a:sym typeface="Courier New"/>
            </a:endParaRPr>
          </a:p>
        </p:txBody>
      </p:sp>
      <p:pic>
        <p:nvPicPr>
          <p:cNvPr id="233" name="Google Shape;233;g31611165f1f_0_12"/>
          <p:cNvPicPr preferRelativeResize="0"/>
          <p:nvPr/>
        </p:nvPicPr>
        <p:blipFill>
          <a:blip r:embed="rId4">
            <a:alphaModFix/>
          </a:blip>
          <a:stretch>
            <a:fillRect/>
          </a:stretch>
        </p:blipFill>
        <p:spPr>
          <a:xfrm>
            <a:off x="6586025" y="1973774"/>
            <a:ext cx="2092525" cy="2092525"/>
          </a:xfrm>
          <a:prstGeom prst="rect">
            <a:avLst/>
          </a:prstGeom>
          <a:noFill/>
          <a:ln>
            <a:noFill/>
          </a:ln>
        </p:spPr>
      </p:pic>
      <p:sp>
        <p:nvSpPr>
          <p:cNvPr id="234" name="Google Shape;234;g31611165f1f_0_12"/>
          <p:cNvSpPr txBox="1"/>
          <p:nvPr/>
        </p:nvSpPr>
        <p:spPr>
          <a:xfrm>
            <a:off x="6548250" y="1627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u="sng">
                <a:solidFill>
                  <a:srgbClr val="4A86E8"/>
                </a:solid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fadeIn</a:t>
            </a:r>
            <a:endParaRPr>
              <a:solidFill>
                <a:srgbClr val="4A86E8"/>
              </a:solidFill>
            </a:endParaRPr>
          </a:p>
        </p:txBody>
      </p:sp>
      <p:pic>
        <p:nvPicPr>
          <p:cNvPr id="235" name="Google Shape;235;g31611165f1f_0_12"/>
          <p:cNvPicPr preferRelativeResize="0"/>
          <p:nvPr/>
        </p:nvPicPr>
        <p:blipFill>
          <a:blip r:embed="rId6">
            <a:alphaModFix/>
          </a:blip>
          <a:stretch>
            <a:fillRect/>
          </a:stretch>
        </p:blipFill>
        <p:spPr>
          <a:xfrm>
            <a:off x="9096575" y="2027775"/>
            <a:ext cx="2092525" cy="2092525"/>
          </a:xfrm>
          <a:prstGeom prst="rect">
            <a:avLst/>
          </a:prstGeom>
          <a:noFill/>
          <a:ln>
            <a:noFill/>
          </a:ln>
        </p:spPr>
      </p:pic>
      <p:sp>
        <p:nvSpPr>
          <p:cNvPr id="236" name="Google Shape;236;g31611165f1f_0_12"/>
          <p:cNvSpPr txBox="1"/>
          <p:nvPr/>
        </p:nvSpPr>
        <p:spPr>
          <a:xfrm>
            <a:off x="9423600" y="1627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u="sng">
                <a:solidFill>
                  <a:srgbClr val="4A86E8"/>
                </a:solidFill>
                <a:latin typeface="Roboto Mono"/>
                <a:ea typeface="Roboto Mono"/>
                <a:cs typeface="Roboto Mono"/>
                <a:sym typeface="Roboto Mono"/>
                <a:hlinkClick r:id="rId7">
                  <a:extLst>
                    <a:ext uri="{A12FA001-AC4F-418D-AE19-62706E023703}">
                      <ahyp:hlinkClr xmlns:ahyp="http://schemas.microsoft.com/office/drawing/2018/hyperlinkcolor" val="tx"/>
                    </a:ext>
                  </a:extLst>
                </a:hlinkClick>
              </a:rPr>
              <a:t>slideInVertically</a:t>
            </a:r>
            <a:endParaRPr>
              <a:solidFill>
                <a:srgbClr val="4A86E8"/>
              </a:solidFill>
            </a:endParaRPr>
          </a:p>
        </p:txBody>
      </p:sp>
      <p:pic>
        <p:nvPicPr>
          <p:cNvPr id="237" name="Google Shape;237;g31611165f1f_0_12"/>
          <p:cNvPicPr preferRelativeResize="0"/>
          <p:nvPr/>
        </p:nvPicPr>
        <p:blipFill>
          <a:blip r:embed="rId8">
            <a:alphaModFix/>
          </a:blip>
          <a:stretch>
            <a:fillRect/>
          </a:stretch>
        </p:blipFill>
        <p:spPr>
          <a:xfrm>
            <a:off x="6699100" y="4444500"/>
            <a:ext cx="1979450" cy="1979450"/>
          </a:xfrm>
          <a:prstGeom prst="rect">
            <a:avLst/>
          </a:prstGeom>
          <a:noFill/>
          <a:ln>
            <a:noFill/>
          </a:ln>
        </p:spPr>
      </p:pic>
      <p:sp>
        <p:nvSpPr>
          <p:cNvPr id="238" name="Google Shape;238;g31611165f1f_0_12"/>
          <p:cNvSpPr txBox="1"/>
          <p:nvPr/>
        </p:nvSpPr>
        <p:spPr>
          <a:xfrm>
            <a:off x="6699100" y="4120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a:solidFill>
                  <a:srgbClr val="4A86E8"/>
                </a:solidFill>
                <a:latin typeface="Roboto Mono"/>
                <a:ea typeface="Roboto Mono"/>
                <a:cs typeface="Roboto Mono"/>
                <a:sym typeface="Roboto Mono"/>
              </a:rPr>
              <a:t>expandVertically</a:t>
            </a:r>
            <a:endParaRPr>
              <a:solidFill>
                <a:srgbClr val="4A86E8"/>
              </a:solidFill>
            </a:endParaRPr>
          </a:p>
        </p:txBody>
      </p:sp>
      <p:pic>
        <p:nvPicPr>
          <p:cNvPr id="239" name="Google Shape;239;g31611165f1f_0_12"/>
          <p:cNvPicPr preferRelativeResize="0"/>
          <p:nvPr/>
        </p:nvPicPr>
        <p:blipFill>
          <a:blip r:embed="rId9">
            <a:alphaModFix/>
          </a:blip>
          <a:stretch>
            <a:fillRect/>
          </a:stretch>
        </p:blipFill>
        <p:spPr>
          <a:xfrm>
            <a:off x="9423600" y="4426075"/>
            <a:ext cx="2016300" cy="2016300"/>
          </a:xfrm>
          <a:prstGeom prst="rect">
            <a:avLst/>
          </a:prstGeom>
          <a:noFill/>
          <a:ln>
            <a:noFill/>
          </a:ln>
        </p:spPr>
      </p:pic>
      <p:sp>
        <p:nvSpPr>
          <p:cNvPr id="240" name="Google Shape;240;g31611165f1f_0_12"/>
          <p:cNvSpPr txBox="1"/>
          <p:nvPr/>
        </p:nvSpPr>
        <p:spPr>
          <a:xfrm>
            <a:off x="9423600" y="4120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u="sng">
                <a:solidFill>
                  <a:srgbClr val="4A86E8"/>
                </a:solidFill>
                <a:highlight>
                  <a:srgbClr val="4A86E8"/>
                </a:highlight>
                <a:latin typeface="Roboto Mono"/>
                <a:ea typeface="Roboto Mono"/>
                <a:cs typeface="Roboto Mono"/>
                <a:sym typeface="Roboto Mono"/>
                <a:hlinkClick r:id="rId10">
                  <a:extLst>
                    <a:ext uri="{A12FA001-AC4F-418D-AE19-62706E023703}">
                      <ahyp:hlinkClr xmlns:ahyp="http://schemas.microsoft.com/office/drawing/2018/hyperlinkcolor" val="tx"/>
                    </a:ext>
                  </a:extLst>
                </a:hlinkClick>
              </a:rPr>
              <a:t>slideOutVertically</a:t>
            </a:r>
            <a:endParaRPr>
              <a:solidFill>
                <a:srgbClr val="4A86E8"/>
              </a:solidFill>
              <a:highlight>
                <a:srgbClr val="4A86E8"/>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5"/>
        <p:cNvGrpSpPr/>
        <p:nvPr/>
      </p:nvGrpSpPr>
      <p:grpSpPr>
        <a:xfrm>
          <a:off x="0" y="0"/>
          <a:ext cx="0" cy="0"/>
          <a:chOff x="0" y="0"/>
          <a:chExt cx="0" cy="0"/>
        </a:xfrm>
      </p:grpSpPr>
      <p:sp>
        <p:nvSpPr>
          <p:cNvPr id="246" name="Google Shape;246;g31611165f1f_1_18"/>
          <p:cNvSpPr txBox="1"/>
          <p:nvPr/>
        </p:nvSpPr>
        <p:spPr>
          <a:xfrm>
            <a:off x="274320" y="290822"/>
            <a:ext cx="11667600" cy="1077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3200" b="1" i="0">
                <a:solidFill>
                  <a:schemeClr val="dk1"/>
                </a:solidFill>
                <a:latin typeface="Roboto"/>
                <a:ea typeface="Roboto"/>
                <a:cs typeface="Roboto"/>
                <a:sym typeface="Roboto"/>
              </a:rPr>
              <a:t>Анимации переходов — Плавное изменение состояния </a:t>
            </a:r>
            <a:r>
              <a:rPr lang="ru-RU" sz="3200" b="1" i="0" u="sng">
                <a:solidFill>
                  <a:srgbClr val="0041A2"/>
                </a:solidFill>
                <a:latin typeface="Roboto"/>
                <a:ea typeface="Roboto"/>
                <a:cs typeface="Roboto"/>
                <a:sym typeface="Roboto"/>
                <a:hlinkClick r:id="rId3">
                  <a:extLst>
                    <a:ext uri="{A12FA001-AC4F-418D-AE19-62706E023703}">
                      <ahyp:hlinkClr xmlns:ahyp="http://schemas.microsoft.com/office/drawing/2018/hyperlinkcolor" val="tx"/>
                    </a:ext>
                  </a:extLst>
                </a:hlinkClick>
              </a:rPr>
              <a:t>AnimatedVisibility</a:t>
            </a:r>
            <a:r>
              <a:rPr lang="ru-RU" sz="3200" b="1" i="0">
                <a:solidFill>
                  <a:srgbClr val="0041A2"/>
                </a:solidFill>
                <a:latin typeface="Roboto"/>
                <a:ea typeface="Roboto"/>
                <a:cs typeface="Roboto"/>
                <a:sym typeface="Roboto"/>
              </a:rPr>
              <a:t> </a:t>
            </a:r>
            <a:endParaRPr/>
          </a:p>
        </p:txBody>
      </p:sp>
      <p:sp>
        <p:nvSpPr>
          <p:cNvPr id="247" name="Google Shape;247;g31611165f1f_1_18"/>
          <p:cNvSpPr txBox="1"/>
          <p:nvPr/>
        </p:nvSpPr>
        <p:spPr>
          <a:xfrm>
            <a:off x="274325" y="1627575"/>
            <a:ext cx="5650500" cy="469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300" b="1">
                <a:solidFill>
                  <a:srgbClr val="0033B3"/>
                </a:solidFill>
                <a:highlight>
                  <a:srgbClr val="FFFFFF"/>
                </a:highlight>
                <a:latin typeface="Courier New"/>
                <a:ea typeface="Courier New"/>
                <a:cs typeface="Courier New"/>
                <a:sym typeface="Courier New"/>
              </a:rPr>
              <a:t>var </a:t>
            </a:r>
            <a:r>
              <a:rPr lang="ru-RU" sz="1300" b="1">
                <a:solidFill>
                  <a:srgbClr val="871094"/>
                </a:solidFill>
                <a:highlight>
                  <a:srgbClr val="FFFFFF"/>
                </a:highlight>
                <a:latin typeface="Courier New"/>
                <a:ea typeface="Courier New"/>
                <a:cs typeface="Courier New"/>
                <a:sym typeface="Courier New"/>
              </a:rPr>
              <a:t>visible </a:t>
            </a:r>
            <a:r>
              <a:rPr lang="ru-RU" sz="1300" b="1">
                <a:solidFill>
                  <a:srgbClr val="0033B3"/>
                </a:solidFill>
                <a:highlight>
                  <a:srgbClr val="FFFFFF"/>
                </a:highlight>
                <a:latin typeface="Courier New"/>
                <a:ea typeface="Courier New"/>
                <a:cs typeface="Courier New"/>
                <a:sym typeface="Courier New"/>
              </a:rPr>
              <a:t>by </a:t>
            </a:r>
            <a:r>
              <a:rPr lang="ru-RU" sz="1300" b="1">
                <a:solidFill>
                  <a:srgbClr val="080808"/>
                </a:solidFill>
                <a:highlight>
                  <a:srgbClr val="FFFFFF"/>
                </a:highlight>
                <a:latin typeface="Courier New"/>
                <a:ea typeface="Courier New"/>
                <a:cs typeface="Courier New"/>
                <a:sym typeface="Courier New"/>
              </a:rPr>
              <a:t>remember { mutableStateOf(</a:t>
            </a:r>
            <a:r>
              <a:rPr lang="ru-RU" sz="1300" b="1">
                <a:solidFill>
                  <a:srgbClr val="0033B3"/>
                </a:solidFill>
                <a:highlight>
                  <a:srgbClr val="FFFFFF"/>
                </a:highlight>
                <a:latin typeface="Courier New"/>
                <a:ea typeface="Courier New"/>
                <a:cs typeface="Courier New"/>
                <a:sym typeface="Courier New"/>
              </a:rPr>
              <a:t>true</a:t>
            </a: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033B3"/>
                </a:solidFill>
                <a:highlight>
                  <a:srgbClr val="FFFFFF"/>
                </a:highlight>
                <a:latin typeface="Courier New"/>
                <a:ea typeface="Courier New"/>
                <a:cs typeface="Courier New"/>
                <a:sym typeface="Courier New"/>
              </a:rPr>
              <a:t>val </a:t>
            </a:r>
            <a:r>
              <a:rPr lang="ru-RU" sz="1300" b="1">
                <a:solidFill>
                  <a:srgbClr val="871094"/>
                </a:solidFill>
                <a:highlight>
                  <a:srgbClr val="FFFFFF"/>
                </a:highlight>
                <a:latin typeface="Courier New"/>
                <a:ea typeface="Courier New"/>
                <a:cs typeface="Courier New"/>
                <a:sym typeface="Courier New"/>
              </a:rPr>
              <a:t>density </a:t>
            </a:r>
            <a:r>
              <a:rPr lang="ru-RU" sz="1300" b="1">
                <a:solidFill>
                  <a:srgbClr val="080808"/>
                </a:solidFill>
                <a:highlight>
                  <a:srgbClr val="FFFFFF"/>
                </a:highlight>
                <a:latin typeface="Courier New"/>
                <a:ea typeface="Courier New"/>
                <a:cs typeface="Courier New"/>
                <a:sym typeface="Courier New"/>
              </a:rPr>
              <a:t>= LocalDensity.current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AnimatedVisibility(</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visible = visible,</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enter = slideInVertically {</a:t>
            </a:r>
            <a:endParaRPr sz="1300" b="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8C8C8C"/>
                </a:solidFill>
                <a:highlight>
                  <a:srgbClr val="FFFFFF"/>
                </a:highlight>
                <a:latin typeface="Courier New"/>
                <a:ea typeface="Courier New"/>
                <a:cs typeface="Courier New"/>
                <a:sym typeface="Courier New"/>
              </a:rPr>
              <a:t>   </a:t>
            </a:r>
            <a:r>
              <a:rPr lang="ru-RU" sz="1300" b="1">
                <a:solidFill>
                  <a:srgbClr val="808080"/>
                </a:solidFill>
                <a:highlight>
                  <a:srgbClr val="FFFFFF"/>
                </a:highlight>
                <a:latin typeface="Courier New"/>
                <a:ea typeface="Courier New"/>
                <a:cs typeface="Courier New"/>
                <a:sym typeface="Courier New"/>
              </a:rPr>
              <a:t>with</a:t>
            </a:r>
            <a:r>
              <a:rPr lang="ru-RU" sz="1300" b="1">
                <a:solidFill>
                  <a:srgbClr val="080808"/>
                </a:solidFill>
                <a:highlight>
                  <a:srgbClr val="FFFFFF"/>
                </a:highlight>
                <a:latin typeface="Courier New"/>
                <a:ea typeface="Courier New"/>
                <a:cs typeface="Courier New"/>
                <a:sym typeface="Courier New"/>
              </a:rPr>
              <a:t>(</a:t>
            </a:r>
            <a:r>
              <a:rPr lang="ru-RU" sz="1300" b="1">
                <a:solidFill>
                  <a:srgbClr val="871094"/>
                </a:solidFill>
                <a:highlight>
                  <a:srgbClr val="FFFFFF"/>
                </a:highlight>
                <a:latin typeface="Courier New"/>
                <a:ea typeface="Courier New"/>
                <a:cs typeface="Courier New"/>
                <a:sym typeface="Courier New"/>
              </a:rPr>
              <a:t>density</a:t>
            </a:r>
            <a:r>
              <a:rPr lang="ru-RU" sz="1300" b="1">
                <a:solidFill>
                  <a:srgbClr val="080808"/>
                </a:solidFill>
                <a:highlight>
                  <a:srgbClr val="FFFFFF"/>
                </a:highlight>
                <a:latin typeface="Courier New"/>
                <a:ea typeface="Courier New"/>
                <a:cs typeface="Courier New"/>
                <a:sym typeface="Courier New"/>
              </a:rPr>
              <a:t>) { -</a:t>
            </a:r>
            <a:r>
              <a:rPr lang="ru-RU" sz="1300" b="1">
                <a:solidFill>
                  <a:srgbClr val="1750EB"/>
                </a:solidFill>
                <a:highlight>
                  <a:srgbClr val="FFFFFF"/>
                </a:highlight>
                <a:latin typeface="Courier New"/>
                <a:ea typeface="Courier New"/>
                <a:cs typeface="Courier New"/>
                <a:sym typeface="Courier New"/>
              </a:rPr>
              <a:t>40</a:t>
            </a:r>
            <a:r>
              <a:rPr lang="ru-RU" sz="1300" b="1">
                <a:solidFill>
                  <a:srgbClr val="080808"/>
                </a:solidFill>
                <a:highlight>
                  <a:srgbClr val="FFFFFF"/>
                </a:highlight>
                <a:latin typeface="Courier New"/>
                <a:ea typeface="Courier New"/>
                <a:cs typeface="Courier New"/>
                <a:sym typeface="Courier New"/>
              </a:rPr>
              <a:t>.dp.roundToPx()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 expandVertically(</a:t>
            </a:r>
            <a:endParaRPr sz="1300" b="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expandFrom = Alignment.Top</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 fadeIn(</a:t>
            </a:r>
            <a:endParaRPr sz="1300" b="1">
              <a:solidFill>
                <a:srgbClr val="8C8C8C"/>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initialAlpha = </a:t>
            </a:r>
            <a:r>
              <a:rPr lang="ru-RU" sz="1300" b="1">
                <a:solidFill>
                  <a:srgbClr val="1750EB"/>
                </a:solidFill>
                <a:highlight>
                  <a:srgbClr val="FFFFFF"/>
                </a:highlight>
                <a:latin typeface="Courier New"/>
                <a:ea typeface="Courier New"/>
                <a:cs typeface="Courier New"/>
                <a:sym typeface="Courier New"/>
              </a:rPr>
              <a:t>0.3f</a:t>
            </a:r>
            <a:endParaRPr sz="1300" b="1">
              <a:solidFill>
                <a:srgbClr val="1750EB"/>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exit = slideOutVertically() + shrinkVertically() + fadeOut()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   </a:t>
            </a:r>
            <a:r>
              <a:rPr lang="ru-RU" sz="1300" b="1">
                <a:solidFill>
                  <a:srgbClr val="080808"/>
                </a:solidFill>
                <a:highlight>
                  <a:srgbClr val="D9D9D9"/>
                </a:highlight>
                <a:latin typeface="Courier New"/>
                <a:ea typeface="Courier New"/>
                <a:cs typeface="Courier New"/>
                <a:sym typeface="Courier New"/>
              </a:rPr>
              <a:t>Text(</a:t>
            </a:r>
            <a:endParaRPr sz="1300" b="1">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D9D9D9"/>
                </a:highlight>
                <a:latin typeface="Courier New"/>
                <a:ea typeface="Courier New"/>
                <a:cs typeface="Courier New"/>
                <a:sym typeface="Courier New"/>
              </a:rPr>
              <a:t>       </a:t>
            </a:r>
            <a:r>
              <a:rPr lang="ru-RU" sz="1300" b="1">
                <a:solidFill>
                  <a:srgbClr val="067D17"/>
                </a:solidFill>
                <a:highlight>
                  <a:srgbClr val="D9D9D9"/>
                </a:highlight>
                <a:latin typeface="Courier New"/>
                <a:ea typeface="Courier New"/>
                <a:cs typeface="Courier New"/>
                <a:sym typeface="Courier New"/>
              </a:rPr>
              <a:t>"Hello"</a:t>
            </a:r>
            <a:r>
              <a:rPr lang="ru-RU" sz="1300" b="1">
                <a:solidFill>
                  <a:srgbClr val="080808"/>
                </a:solidFill>
                <a:highlight>
                  <a:srgbClr val="D9D9D9"/>
                </a:highlight>
                <a:latin typeface="Courier New"/>
                <a:ea typeface="Courier New"/>
                <a:cs typeface="Courier New"/>
                <a:sym typeface="Courier New"/>
              </a:rPr>
              <a:t>,</a:t>
            </a:r>
            <a:endParaRPr sz="1300" b="1">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D9D9D9"/>
                </a:highlight>
                <a:latin typeface="Courier New"/>
                <a:ea typeface="Courier New"/>
                <a:cs typeface="Courier New"/>
                <a:sym typeface="Courier New"/>
              </a:rPr>
              <a:t>       Modifier</a:t>
            </a:r>
            <a:endParaRPr sz="1300" b="1">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D9D9D9"/>
                </a:highlight>
                <a:latin typeface="Courier New"/>
                <a:ea typeface="Courier New"/>
                <a:cs typeface="Courier New"/>
                <a:sym typeface="Courier New"/>
              </a:rPr>
              <a:t>           .fillMaxWidth()</a:t>
            </a:r>
            <a:endParaRPr sz="1300" b="1">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D9D9D9"/>
                </a:highlight>
                <a:latin typeface="Courier New"/>
                <a:ea typeface="Courier New"/>
                <a:cs typeface="Courier New"/>
                <a:sym typeface="Courier New"/>
              </a:rPr>
              <a:t>           .height(</a:t>
            </a:r>
            <a:r>
              <a:rPr lang="ru-RU" sz="1300" b="1">
                <a:solidFill>
                  <a:srgbClr val="1750EB"/>
                </a:solidFill>
                <a:highlight>
                  <a:srgbClr val="D9D9D9"/>
                </a:highlight>
                <a:latin typeface="Courier New"/>
                <a:ea typeface="Courier New"/>
                <a:cs typeface="Courier New"/>
                <a:sym typeface="Courier New"/>
              </a:rPr>
              <a:t>200</a:t>
            </a:r>
            <a:r>
              <a:rPr lang="ru-RU" sz="1300" b="1">
                <a:solidFill>
                  <a:srgbClr val="080808"/>
                </a:solidFill>
                <a:highlight>
                  <a:srgbClr val="D9D9D9"/>
                </a:highlight>
                <a:latin typeface="Courier New"/>
                <a:ea typeface="Courier New"/>
                <a:cs typeface="Courier New"/>
                <a:sym typeface="Courier New"/>
              </a:rPr>
              <a:t>.dp)</a:t>
            </a:r>
            <a:endParaRPr sz="1300" b="1">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D9D9D9"/>
                </a:highlight>
                <a:latin typeface="Courier New"/>
                <a:ea typeface="Courier New"/>
                <a:cs typeface="Courier New"/>
                <a:sym typeface="Courier New"/>
              </a:rPr>
              <a:t>   )</a:t>
            </a:r>
            <a:endParaRPr sz="1300" b="1">
              <a:solidFill>
                <a:srgbClr val="080808"/>
              </a:solidFill>
              <a:highlight>
                <a:srgbClr val="D9D9D9"/>
              </a:highlight>
              <a:latin typeface="Courier New"/>
              <a:ea typeface="Courier New"/>
              <a:cs typeface="Courier New"/>
              <a:sym typeface="Courier New"/>
            </a:endParaRPr>
          </a:p>
          <a:p>
            <a:pPr marL="0" lvl="0" indent="0" algn="l" rtl="0">
              <a:spcBef>
                <a:spcPts val="0"/>
              </a:spcBef>
              <a:spcAft>
                <a:spcPts val="0"/>
              </a:spcAft>
              <a:buNone/>
            </a:pPr>
            <a:r>
              <a:rPr lang="ru-RU" sz="1300" b="1">
                <a:solidFill>
                  <a:srgbClr val="080808"/>
                </a:solidFill>
                <a:highlight>
                  <a:srgbClr val="FFFFFF"/>
                </a:highlight>
                <a:latin typeface="Courier New"/>
                <a:ea typeface="Courier New"/>
                <a:cs typeface="Courier New"/>
                <a:sym typeface="Courier New"/>
              </a:rPr>
              <a:t>}</a:t>
            </a:r>
            <a:endParaRPr sz="13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000" b="1">
              <a:solidFill>
                <a:srgbClr val="080808"/>
              </a:solidFill>
              <a:highlight>
                <a:srgbClr val="FFFFFF"/>
              </a:highlight>
              <a:latin typeface="Courier New"/>
              <a:ea typeface="Courier New"/>
              <a:cs typeface="Courier New"/>
              <a:sym typeface="Courier New"/>
            </a:endParaRPr>
          </a:p>
        </p:txBody>
      </p:sp>
      <p:pic>
        <p:nvPicPr>
          <p:cNvPr id="248" name="Google Shape;248;g31611165f1f_1_18"/>
          <p:cNvPicPr preferRelativeResize="0"/>
          <p:nvPr/>
        </p:nvPicPr>
        <p:blipFill>
          <a:blip r:embed="rId4">
            <a:alphaModFix/>
          </a:blip>
          <a:stretch>
            <a:fillRect/>
          </a:stretch>
        </p:blipFill>
        <p:spPr>
          <a:xfrm>
            <a:off x="6586025" y="1973774"/>
            <a:ext cx="2092525" cy="2092525"/>
          </a:xfrm>
          <a:prstGeom prst="rect">
            <a:avLst/>
          </a:prstGeom>
          <a:noFill/>
          <a:ln>
            <a:noFill/>
          </a:ln>
        </p:spPr>
      </p:pic>
      <p:sp>
        <p:nvSpPr>
          <p:cNvPr id="249" name="Google Shape;249;g31611165f1f_1_18"/>
          <p:cNvSpPr txBox="1"/>
          <p:nvPr/>
        </p:nvSpPr>
        <p:spPr>
          <a:xfrm>
            <a:off x="6548250" y="1627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u="sng">
                <a:solidFill>
                  <a:srgbClr val="4A86E8"/>
                </a:solid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fadeIn</a:t>
            </a:r>
            <a:endParaRPr>
              <a:solidFill>
                <a:srgbClr val="4A86E8"/>
              </a:solidFill>
            </a:endParaRPr>
          </a:p>
        </p:txBody>
      </p:sp>
      <p:pic>
        <p:nvPicPr>
          <p:cNvPr id="250" name="Google Shape;250;g31611165f1f_1_18"/>
          <p:cNvPicPr preferRelativeResize="0"/>
          <p:nvPr/>
        </p:nvPicPr>
        <p:blipFill>
          <a:blip r:embed="rId6">
            <a:alphaModFix/>
          </a:blip>
          <a:stretch>
            <a:fillRect/>
          </a:stretch>
        </p:blipFill>
        <p:spPr>
          <a:xfrm>
            <a:off x="9096575" y="2027775"/>
            <a:ext cx="2092525" cy="2092525"/>
          </a:xfrm>
          <a:prstGeom prst="rect">
            <a:avLst/>
          </a:prstGeom>
          <a:noFill/>
          <a:ln>
            <a:noFill/>
          </a:ln>
        </p:spPr>
      </p:pic>
      <p:sp>
        <p:nvSpPr>
          <p:cNvPr id="251" name="Google Shape;251;g31611165f1f_1_18"/>
          <p:cNvSpPr txBox="1"/>
          <p:nvPr/>
        </p:nvSpPr>
        <p:spPr>
          <a:xfrm>
            <a:off x="9423600" y="1627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u="sng">
                <a:solidFill>
                  <a:srgbClr val="4A86E8"/>
                </a:solidFill>
                <a:latin typeface="Roboto Mono"/>
                <a:ea typeface="Roboto Mono"/>
                <a:cs typeface="Roboto Mono"/>
                <a:sym typeface="Roboto Mono"/>
                <a:hlinkClick r:id="rId7">
                  <a:extLst>
                    <a:ext uri="{A12FA001-AC4F-418D-AE19-62706E023703}">
                      <ahyp:hlinkClr xmlns:ahyp="http://schemas.microsoft.com/office/drawing/2018/hyperlinkcolor" val="tx"/>
                    </a:ext>
                  </a:extLst>
                </a:hlinkClick>
              </a:rPr>
              <a:t>slideInVertically</a:t>
            </a:r>
            <a:endParaRPr>
              <a:solidFill>
                <a:srgbClr val="4A86E8"/>
              </a:solidFill>
            </a:endParaRPr>
          </a:p>
        </p:txBody>
      </p:sp>
      <p:pic>
        <p:nvPicPr>
          <p:cNvPr id="252" name="Google Shape;252;g31611165f1f_1_18"/>
          <p:cNvPicPr preferRelativeResize="0"/>
          <p:nvPr/>
        </p:nvPicPr>
        <p:blipFill>
          <a:blip r:embed="rId8">
            <a:alphaModFix/>
          </a:blip>
          <a:stretch>
            <a:fillRect/>
          </a:stretch>
        </p:blipFill>
        <p:spPr>
          <a:xfrm>
            <a:off x="6699100" y="4444500"/>
            <a:ext cx="1979450" cy="1979450"/>
          </a:xfrm>
          <a:prstGeom prst="rect">
            <a:avLst/>
          </a:prstGeom>
          <a:noFill/>
          <a:ln>
            <a:noFill/>
          </a:ln>
        </p:spPr>
      </p:pic>
      <p:sp>
        <p:nvSpPr>
          <p:cNvPr id="253" name="Google Shape;253;g31611165f1f_1_18"/>
          <p:cNvSpPr txBox="1"/>
          <p:nvPr/>
        </p:nvSpPr>
        <p:spPr>
          <a:xfrm>
            <a:off x="6699100" y="4120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a:solidFill>
                  <a:srgbClr val="4A86E8"/>
                </a:solidFill>
                <a:latin typeface="Roboto Mono"/>
                <a:ea typeface="Roboto Mono"/>
                <a:cs typeface="Roboto Mono"/>
                <a:sym typeface="Roboto Mono"/>
              </a:rPr>
              <a:t>expandVertically</a:t>
            </a:r>
            <a:endParaRPr>
              <a:solidFill>
                <a:srgbClr val="4A86E8"/>
              </a:solidFill>
            </a:endParaRPr>
          </a:p>
        </p:txBody>
      </p:sp>
      <p:pic>
        <p:nvPicPr>
          <p:cNvPr id="254" name="Google Shape;254;g31611165f1f_1_18"/>
          <p:cNvPicPr preferRelativeResize="0"/>
          <p:nvPr/>
        </p:nvPicPr>
        <p:blipFill>
          <a:blip r:embed="rId9">
            <a:alphaModFix/>
          </a:blip>
          <a:stretch>
            <a:fillRect/>
          </a:stretch>
        </p:blipFill>
        <p:spPr>
          <a:xfrm>
            <a:off x="9423600" y="4426075"/>
            <a:ext cx="2016300" cy="2016300"/>
          </a:xfrm>
          <a:prstGeom prst="rect">
            <a:avLst/>
          </a:prstGeom>
          <a:noFill/>
          <a:ln>
            <a:noFill/>
          </a:ln>
        </p:spPr>
      </p:pic>
      <p:sp>
        <p:nvSpPr>
          <p:cNvPr id="255" name="Google Shape;255;g31611165f1f_1_18"/>
          <p:cNvSpPr txBox="1"/>
          <p:nvPr/>
        </p:nvSpPr>
        <p:spPr>
          <a:xfrm>
            <a:off x="9423600" y="4120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u="sng">
                <a:solidFill>
                  <a:srgbClr val="4A86E8"/>
                </a:solidFill>
                <a:highlight>
                  <a:srgbClr val="4A86E8"/>
                </a:highlight>
                <a:latin typeface="Roboto Mono"/>
                <a:ea typeface="Roboto Mono"/>
                <a:cs typeface="Roboto Mono"/>
                <a:sym typeface="Roboto Mono"/>
                <a:hlinkClick r:id="rId10">
                  <a:extLst>
                    <a:ext uri="{A12FA001-AC4F-418D-AE19-62706E023703}">
                      <ahyp:hlinkClr xmlns:ahyp="http://schemas.microsoft.com/office/drawing/2018/hyperlinkcolor" val="tx"/>
                    </a:ext>
                  </a:extLst>
                </a:hlinkClick>
              </a:rPr>
              <a:t>slideOutVertically</a:t>
            </a:r>
            <a:endParaRPr>
              <a:solidFill>
                <a:srgbClr val="4A86E8"/>
              </a:solidFill>
              <a:highlight>
                <a:srgbClr val="4A86E8"/>
              </a:highlight>
            </a:endParaRPr>
          </a:p>
        </p:txBody>
      </p:sp>
    </p:spTree>
  </p:cSld>
  <p:clrMapOvr>
    <a:masterClrMapping/>
  </p:clrMapOvr>
</p:sld>
</file>

<file path=ppt/theme/theme1.xml><?xml version="1.0" encoding="utf-8"?>
<a:theme xmlns:a="http://schemas.openxmlformats.org/drawingml/2006/main" name="Office Theme">
  <a:themeElements>
    <a:clrScheme name="00_Glassmorhic">
      <a:dk1>
        <a:srgbClr val="414042"/>
      </a:dk1>
      <a:lt1>
        <a:srgbClr val="FFFFFF"/>
      </a:lt1>
      <a:dk2>
        <a:srgbClr val="58595B"/>
      </a:dk2>
      <a:lt2>
        <a:srgbClr val="FFFFFF"/>
      </a:lt2>
      <a:accent1>
        <a:srgbClr val="00DDFF"/>
      </a:accent1>
      <a:accent2>
        <a:srgbClr val="00B8FF"/>
      </a:accent2>
      <a:accent3>
        <a:srgbClr val="0057D9"/>
      </a:accent3>
      <a:accent4>
        <a:srgbClr val="8C00FF"/>
      </a:accent4>
      <a:accent5>
        <a:srgbClr val="9F00D9"/>
      </a:accent5>
      <a:accent6>
        <a:srgbClr val="EA00FF"/>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7908</Words>
  <Application>Microsoft Office PowerPoint</Application>
  <PresentationFormat>Широкоэкранный</PresentationFormat>
  <Paragraphs>901</Paragraphs>
  <Slides>44</Slides>
  <Notes>44</Notes>
  <HiddenSlides>0</HiddenSlides>
  <MMClips>0</MMClips>
  <ScaleCrop>false</ScaleCrop>
  <HeadingPairs>
    <vt:vector size="8" baseType="variant">
      <vt:variant>
        <vt:lpstr>Использованные шрифты</vt:lpstr>
      </vt:variant>
      <vt:variant>
        <vt:i4>7</vt:i4>
      </vt:variant>
      <vt:variant>
        <vt:lpstr>Тема</vt:lpstr>
      </vt:variant>
      <vt:variant>
        <vt:i4>1</vt:i4>
      </vt:variant>
      <vt:variant>
        <vt:lpstr>Внедренные серверы OLE</vt:lpstr>
      </vt:variant>
      <vt:variant>
        <vt:i4>1</vt:i4>
      </vt:variant>
      <vt:variant>
        <vt:lpstr>Заголовки слайдов</vt:lpstr>
      </vt:variant>
      <vt:variant>
        <vt:i4>44</vt:i4>
      </vt:variant>
    </vt:vector>
  </HeadingPairs>
  <TitlesOfParts>
    <vt:vector size="53" baseType="lpstr">
      <vt:lpstr>Courier New</vt:lpstr>
      <vt:lpstr>Arial</vt:lpstr>
      <vt:lpstr>Consolas</vt:lpstr>
      <vt:lpstr>Roboto</vt:lpstr>
      <vt:lpstr>Montserrat</vt:lpstr>
      <vt:lpstr>Roboto Mono</vt:lpstr>
      <vt:lpstr>Roboto Medium</vt:lpstr>
      <vt:lpstr>Office Theme</vt:lpstr>
      <vt:lpstr>Package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Алексей</dc:creator>
  <cp:lastModifiedBy>I</cp:lastModifiedBy>
  <cp:revision>1</cp:revision>
  <dcterms:created xsi:type="dcterms:W3CDTF">2021-01-26T20:04:04Z</dcterms:created>
  <dcterms:modified xsi:type="dcterms:W3CDTF">2025-02-05T09:10:46Z</dcterms:modified>
</cp:coreProperties>
</file>